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308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bold r:id="rId52"/>
      <p:italic r:id="rId53"/>
      <p:boldItalic r:id="rId54"/>
    </p:embeddedFont>
    <p:embeddedFont>
      <p:font typeface="Roboto Light" panose="02000000000000000000" pitchFamily="2" charset="0"/>
      <p:regular r:id="rId55"/>
      <p:bold r:id="rId56"/>
      <p:italic r:id="rId57"/>
      <p:boldItalic r:id="rId58"/>
    </p:embeddedFont>
    <p:embeddedFont>
      <p:font typeface="Roboto Medium" panose="02000000000000000000" pitchFamily="2" charset="0"/>
      <p:regular r:id="rId59"/>
      <p:bold r:id="rId60"/>
      <p:italic r:id="rId61"/>
      <p:boldItalic r:id="rId62"/>
    </p:embeddedFont>
    <p:embeddedFont>
      <p:font typeface="Roboto Thin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9" roundtripDataSignature="AMtx7mid4taMjKvF4GP4qKqcxHbhHXCo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19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12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8" name="Google Shape;868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7" name="Google Shape;1027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28" name="Google Shape;1028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9" name="Google Shape;1039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40" name="Google Shape;1040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53" name="Google Shape;1053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65" name="Google Shape;1065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6" name="Google Shape;1076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9" name="Google Shape;1089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0" name="Google Shape;1100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01" name="Google Shape;1101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4" name="Google Shape;1134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35" name="Google Shape;1135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6" name="Google Shape;1156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7" name="Google Shape;1157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9" name="Google Shape;1169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70" name="Google Shape;1170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8" name="Google Shape;878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0" name="Google Shape;1180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81" name="Google Shape;1181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7" name="Google Shape;1197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8" name="Google Shape;1198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7" name="Google Shape;1207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8" name="Google Shape;1208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20" name="Google Shape;1220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2" name="Google Shape;1232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33" name="Google Shape;1233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47" name="Google Shape;1247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1" name="Google Shape;1261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62" name="Google Shape;1262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7" name="Google Shape;1277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8" name="Google Shape;1278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7" name="Google Shape;1297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98" name="Google Shape;1298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14" name="Google Shape;1314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8" name="Google Shape;88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89" name="Google Shape;88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22" name="Google Shape;1322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0" name="Google Shape;1330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31" name="Google Shape;1331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1" name="Google Shape;1341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42" name="Google Shape;1342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5" name="Google Shape;1355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flujo es un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no son pasos aislados.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Planeamiento</a:t>
            </a: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de cada paso debe ser acorde al flujo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general</a:t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1" name="Google Shape;1381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82" name="Google Shape;1382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8" name="Google Shape;1398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3" name="Google Shape;1413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14" name="Google Shape;1414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flujo es un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no son pasos aislados.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Planeamiento</a:t>
            </a:r>
            <a:r>
              <a:rPr lang="en-US" sz="1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de cada paso debe ser acorde al flujo </a:t>
            </a:r>
            <a:r>
              <a:rPr lang="en-US" sz="1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general</a:t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9" name="Google Shape;1449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50" name="Google Shape;1450;p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9" name="Google Shape;1459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60" name="Google Shape;1460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18" name="Google Shape;918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Ahora los dejo con Anabela Plos del Nodo GBIF Argentina…</a:t>
            </a:r>
            <a:endParaRPr/>
          </a:p>
        </p:txBody>
      </p:sp>
      <p:sp>
        <p:nvSpPr>
          <p:cNvPr id="1471" name="Google Shape;1471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8" name="Google Shape;938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9" name="Google Shape;939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5" name="Google Shape;975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76" name="Google Shape;976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5" name="Google Shape;995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3" name="Google Shape;1003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04" name="Google Shape;1004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u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7" name="Google Shape;1017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0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0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0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0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0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7.png"/><Relationship Id="rId5" Type="http://schemas.openxmlformats.org/officeDocument/2006/relationships/image" Target="../media/image29.png"/><Relationship Id="rId10" Type="http://schemas.openxmlformats.org/officeDocument/2006/relationships/image" Target="../media/image36.jpg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8.jpg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19.gif"/><Relationship Id="rId5" Type="http://schemas.openxmlformats.org/officeDocument/2006/relationships/image" Target="../media/image6.jpg"/><Relationship Id="rId10" Type="http://schemas.openxmlformats.org/officeDocument/2006/relationships/image" Target="../media/image5.jpg"/><Relationship Id="rId4" Type="http://schemas.openxmlformats.org/officeDocument/2006/relationships/image" Target="../media/image14.jp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5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pic>
        <p:nvPicPr>
          <p:cNvPr id="871" name="Google Shape;87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55"/>
          <p:cNvSpPr txBox="1"/>
          <p:nvPr/>
        </p:nvSpPr>
        <p:spPr>
          <a:xfrm>
            <a:off x="0" y="5362984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Consulta…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73" name="Google Shape;873;p55"/>
          <p:cNvSpPr txBox="1"/>
          <p:nvPr/>
        </p:nvSpPr>
        <p:spPr>
          <a:xfrm>
            <a:off x="4427620" y="1217097"/>
            <a:ext cx="713873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Protocolo de 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–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Plan de gestión de datos</a:t>
            </a:r>
            <a:endParaRPr/>
          </a:p>
        </p:txBody>
      </p:sp>
      <p:pic>
        <p:nvPicPr>
          <p:cNvPr id="874" name="Google Shape;874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3688" y="3634303"/>
            <a:ext cx="2006600" cy="20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4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32" name="Google Shape;1032;p64"/>
          <p:cNvSpPr/>
          <p:nvPr/>
        </p:nvSpPr>
        <p:spPr>
          <a:xfrm>
            <a:off x="391197" y="1300706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64" descr="Image result for many museum specimen labels"/>
          <p:cNvPicPr preferRelativeResize="0"/>
          <p:nvPr/>
        </p:nvPicPr>
        <p:blipFill rotWithShape="1">
          <a:blip r:embed="rId4">
            <a:alphaModFix/>
          </a:blip>
          <a:srcRect l="2716" t="1490" r="2815" b="2744"/>
          <a:stretch/>
        </p:blipFill>
        <p:spPr>
          <a:xfrm>
            <a:off x="3128655" y="1762371"/>
            <a:ext cx="6846618" cy="413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4"/>
          <p:cNvSpPr/>
          <p:nvPr/>
        </p:nvSpPr>
        <p:spPr>
          <a:xfrm>
            <a:off x="3139243" y="2782429"/>
            <a:ext cx="3780584" cy="4180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4"/>
          <p:cNvSpPr/>
          <p:nvPr/>
        </p:nvSpPr>
        <p:spPr>
          <a:xfrm>
            <a:off x="10209680" y="1875047"/>
            <a:ext cx="1210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Geografía</a:t>
            </a:r>
            <a:endParaRPr sz="18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64"/>
          <p:cNvSpPr/>
          <p:nvPr/>
        </p:nvSpPr>
        <p:spPr>
          <a:xfrm>
            <a:off x="3139243" y="3432409"/>
            <a:ext cx="3780584" cy="4180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65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44" name="Google Shape;1044;p65"/>
          <p:cNvSpPr/>
          <p:nvPr/>
        </p:nvSpPr>
        <p:spPr>
          <a:xfrm>
            <a:off x="391197" y="1300706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65"/>
          <p:cNvSpPr/>
          <p:nvPr/>
        </p:nvSpPr>
        <p:spPr>
          <a:xfrm>
            <a:off x="3139243" y="2782429"/>
            <a:ext cx="3780584" cy="4180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65"/>
          <p:cNvSpPr/>
          <p:nvPr/>
        </p:nvSpPr>
        <p:spPr>
          <a:xfrm>
            <a:off x="3139243" y="3432409"/>
            <a:ext cx="3780584" cy="4180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7" name="Google Shape;1047;p65" descr="Image result for many museum specimen labels"/>
          <p:cNvPicPr preferRelativeResize="0"/>
          <p:nvPr/>
        </p:nvPicPr>
        <p:blipFill rotWithShape="1">
          <a:blip r:embed="rId4">
            <a:alphaModFix/>
          </a:blip>
          <a:srcRect l="2716" t="1490" r="2815" b="2744"/>
          <a:stretch/>
        </p:blipFill>
        <p:spPr>
          <a:xfrm>
            <a:off x="2856181" y="1762371"/>
            <a:ext cx="6846618" cy="413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65"/>
          <p:cNvSpPr/>
          <p:nvPr/>
        </p:nvSpPr>
        <p:spPr>
          <a:xfrm>
            <a:off x="6724529" y="3443151"/>
            <a:ext cx="2913171" cy="4180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5"/>
          <p:cNvSpPr/>
          <p:nvPr/>
        </p:nvSpPr>
        <p:spPr>
          <a:xfrm>
            <a:off x="10235868" y="3421231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Fecha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66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7" name="Google Shape;1057;p66"/>
          <p:cNvSpPr/>
          <p:nvPr/>
        </p:nvSpPr>
        <p:spPr>
          <a:xfrm>
            <a:off x="391197" y="1300706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8" name="Google Shape;1058;p66" descr="Image result for many museum specimen labels"/>
          <p:cNvPicPr preferRelativeResize="0"/>
          <p:nvPr/>
        </p:nvPicPr>
        <p:blipFill rotWithShape="1">
          <a:blip r:embed="rId4">
            <a:alphaModFix/>
          </a:blip>
          <a:srcRect l="2716" t="1490" r="2815" b="2744"/>
          <a:stretch/>
        </p:blipFill>
        <p:spPr>
          <a:xfrm>
            <a:off x="2936149" y="1762371"/>
            <a:ext cx="6846618" cy="413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6"/>
          <p:cNvSpPr/>
          <p:nvPr/>
        </p:nvSpPr>
        <p:spPr>
          <a:xfrm>
            <a:off x="10020402" y="1875047"/>
            <a:ext cx="15824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969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44969F"/>
                </a:solidFill>
                <a:latin typeface="Arial"/>
                <a:ea typeface="Arial"/>
                <a:cs typeface="Arial"/>
                <a:sym typeface="Arial"/>
              </a:rPr>
              <a:t>Colector /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969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44969F"/>
                </a:solidFill>
                <a:latin typeface="Arial"/>
                <a:ea typeface="Arial"/>
                <a:cs typeface="Arial"/>
                <a:sym typeface="Arial"/>
              </a:rPr>
              <a:t>Determinador</a:t>
            </a:r>
            <a:endParaRPr sz="1800">
              <a:solidFill>
                <a:srgbClr val="4496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6"/>
          <p:cNvSpPr/>
          <p:nvPr/>
        </p:nvSpPr>
        <p:spPr>
          <a:xfrm>
            <a:off x="3004004" y="3803601"/>
            <a:ext cx="2975430" cy="3664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496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6"/>
          <p:cNvSpPr/>
          <p:nvPr/>
        </p:nvSpPr>
        <p:spPr>
          <a:xfrm>
            <a:off x="3004004" y="5148771"/>
            <a:ext cx="2975430" cy="3664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496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67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69" name="Google Shape;1069;p67"/>
          <p:cNvSpPr/>
          <p:nvPr/>
        </p:nvSpPr>
        <p:spPr>
          <a:xfrm>
            <a:off x="391197" y="1300706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0" name="Google Shape;1070;p67" descr="Image result for many museum specimen labels"/>
          <p:cNvPicPr preferRelativeResize="0"/>
          <p:nvPr/>
        </p:nvPicPr>
        <p:blipFill rotWithShape="1">
          <a:blip r:embed="rId4">
            <a:alphaModFix/>
          </a:blip>
          <a:srcRect l="2716" t="1490" r="2815" b="2744"/>
          <a:stretch/>
        </p:blipFill>
        <p:spPr>
          <a:xfrm>
            <a:off x="2904066" y="1762371"/>
            <a:ext cx="6846618" cy="413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7"/>
          <p:cNvSpPr/>
          <p:nvPr/>
        </p:nvSpPr>
        <p:spPr>
          <a:xfrm>
            <a:off x="2971921" y="4499433"/>
            <a:ext cx="2975430" cy="3664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7"/>
          <p:cNvSpPr/>
          <p:nvPr/>
        </p:nvSpPr>
        <p:spPr>
          <a:xfrm>
            <a:off x="9988319" y="1875047"/>
            <a:ext cx="14414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Otros datos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respecto del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especímen</a:t>
            </a:r>
            <a:endParaRPr sz="12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8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80" name="Google Shape;1080;p68"/>
          <p:cNvSpPr/>
          <p:nvPr/>
        </p:nvSpPr>
        <p:spPr>
          <a:xfrm>
            <a:off x="391197" y="1300706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68"/>
          <p:cNvSpPr/>
          <p:nvPr/>
        </p:nvSpPr>
        <p:spPr>
          <a:xfrm>
            <a:off x="10004361" y="1895190"/>
            <a:ext cx="14414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Otros datos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respecto 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evento</a:t>
            </a:r>
            <a:endParaRPr sz="1200">
              <a:solidFill>
                <a:srgbClr val="606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68" descr="Image result for many museum specimen labels"/>
          <p:cNvPicPr preferRelativeResize="0"/>
          <p:nvPr/>
        </p:nvPicPr>
        <p:blipFill rotWithShape="1">
          <a:blip r:embed="rId4">
            <a:alphaModFix/>
          </a:blip>
          <a:srcRect l="2716" t="1490" r="2815" b="2744"/>
          <a:stretch/>
        </p:blipFill>
        <p:spPr>
          <a:xfrm>
            <a:off x="2920108" y="1782514"/>
            <a:ext cx="6846618" cy="413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8"/>
          <p:cNvSpPr/>
          <p:nvPr/>
        </p:nvSpPr>
        <p:spPr>
          <a:xfrm>
            <a:off x="8238507" y="2452036"/>
            <a:ext cx="1520555" cy="3664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06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8"/>
          <p:cNvSpPr/>
          <p:nvPr/>
        </p:nvSpPr>
        <p:spPr>
          <a:xfrm>
            <a:off x="6717951" y="2818521"/>
            <a:ext cx="1912443" cy="3664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06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68"/>
          <p:cNvSpPr/>
          <p:nvPr/>
        </p:nvSpPr>
        <p:spPr>
          <a:xfrm>
            <a:off x="3539321" y="3185006"/>
            <a:ext cx="2358758" cy="3664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06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9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93" name="Google Shape;1093;p69"/>
          <p:cNvSpPr/>
          <p:nvPr/>
        </p:nvSpPr>
        <p:spPr>
          <a:xfrm>
            <a:off x="391197" y="1300706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4" name="Google Shape;1094;p69" descr="Image result for many museum specimen labels"/>
          <p:cNvPicPr preferRelativeResize="0"/>
          <p:nvPr/>
        </p:nvPicPr>
        <p:blipFill rotWithShape="1">
          <a:blip r:embed="rId4">
            <a:alphaModFix/>
          </a:blip>
          <a:srcRect l="2716" t="1490" r="2815" b="2744"/>
          <a:stretch/>
        </p:blipFill>
        <p:spPr>
          <a:xfrm>
            <a:off x="3163856" y="1762371"/>
            <a:ext cx="6846618" cy="413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9"/>
          <p:cNvSpPr/>
          <p:nvPr/>
        </p:nvSpPr>
        <p:spPr>
          <a:xfrm>
            <a:off x="3199057" y="2431893"/>
            <a:ext cx="5076371" cy="3664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9"/>
          <p:cNvSpPr/>
          <p:nvPr/>
        </p:nvSpPr>
        <p:spPr>
          <a:xfrm>
            <a:off x="10248109" y="1875047"/>
            <a:ext cx="1441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Otros datos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69"/>
          <p:cNvSpPr/>
          <p:nvPr/>
        </p:nvSpPr>
        <p:spPr>
          <a:xfrm>
            <a:off x="3199057" y="4111799"/>
            <a:ext cx="4738914" cy="3664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70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105" name="Google Shape;1105;p70"/>
          <p:cNvSpPr/>
          <p:nvPr/>
        </p:nvSpPr>
        <p:spPr>
          <a:xfrm>
            <a:off x="661693" y="1175875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6" name="Google Shape;1106;p70"/>
          <p:cNvGrpSpPr/>
          <p:nvPr/>
        </p:nvGrpSpPr>
        <p:grpSpPr>
          <a:xfrm>
            <a:off x="5424409" y="1637580"/>
            <a:ext cx="6411133" cy="3798710"/>
            <a:chOff x="5893155" y="2136869"/>
            <a:chExt cx="4767942" cy="2860687"/>
          </a:xfrm>
        </p:grpSpPr>
        <p:pic>
          <p:nvPicPr>
            <p:cNvPr id="1107" name="Google Shape;1107;p70" descr="Image result for many museum specimen labels"/>
            <p:cNvPicPr preferRelativeResize="0"/>
            <p:nvPr/>
          </p:nvPicPr>
          <p:blipFill rotWithShape="1">
            <a:blip r:embed="rId4">
              <a:alphaModFix/>
            </a:blip>
            <a:srcRect l="2716" t="1490" r="2815" b="2744"/>
            <a:stretch/>
          </p:blipFill>
          <p:spPr>
            <a:xfrm>
              <a:off x="5893155" y="2136869"/>
              <a:ext cx="4735286" cy="2860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70"/>
            <p:cNvSpPr/>
            <p:nvPr/>
          </p:nvSpPr>
          <p:spPr>
            <a:xfrm>
              <a:off x="9278612" y="2346824"/>
              <a:ext cx="1200863" cy="24659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121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0"/>
            <p:cNvSpPr/>
            <p:nvPr/>
          </p:nvSpPr>
          <p:spPr>
            <a:xfrm>
              <a:off x="5918525" y="4755301"/>
              <a:ext cx="4742572" cy="242255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121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0"/>
            <p:cNvSpPr/>
            <p:nvPr/>
          </p:nvSpPr>
          <p:spPr>
            <a:xfrm>
              <a:off x="9111630" y="4476722"/>
              <a:ext cx="1200863" cy="24659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121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0"/>
            <p:cNvSpPr/>
            <p:nvPr/>
          </p:nvSpPr>
          <p:spPr>
            <a:xfrm>
              <a:off x="5936700" y="2854352"/>
              <a:ext cx="2569027" cy="262208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0"/>
            <p:cNvSpPr/>
            <p:nvPr/>
          </p:nvSpPr>
          <p:spPr>
            <a:xfrm>
              <a:off x="5936701" y="3357898"/>
              <a:ext cx="2373083" cy="208124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0"/>
            <p:cNvSpPr/>
            <p:nvPr/>
          </p:nvSpPr>
          <p:spPr>
            <a:xfrm>
              <a:off x="8578544" y="3288336"/>
              <a:ext cx="1900930" cy="293915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0"/>
            <p:cNvSpPr/>
            <p:nvPr/>
          </p:nvSpPr>
          <p:spPr>
            <a:xfrm>
              <a:off x="5936700" y="4523078"/>
              <a:ext cx="2103682" cy="218557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4496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0"/>
            <p:cNvSpPr/>
            <p:nvPr/>
          </p:nvSpPr>
          <p:spPr>
            <a:xfrm>
              <a:off x="5936700" y="4070592"/>
              <a:ext cx="1925462" cy="187319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0"/>
            <p:cNvSpPr/>
            <p:nvPr/>
          </p:nvSpPr>
          <p:spPr>
            <a:xfrm>
              <a:off x="8527498" y="2854353"/>
              <a:ext cx="1249778" cy="23645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0"/>
            <p:cNvSpPr/>
            <p:nvPr/>
          </p:nvSpPr>
          <p:spPr>
            <a:xfrm>
              <a:off x="6293217" y="3116560"/>
              <a:ext cx="1668223" cy="218508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0"/>
            <p:cNvSpPr/>
            <p:nvPr/>
          </p:nvSpPr>
          <p:spPr>
            <a:xfrm>
              <a:off x="7798835" y="2616543"/>
              <a:ext cx="2796393" cy="24991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0"/>
            <p:cNvSpPr/>
            <p:nvPr/>
          </p:nvSpPr>
          <p:spPr>
            <a:xfrm>
              <a:off x="5936700" y="3797082"/>
              <a:ext cx="3174929" cy="240253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0"/>
            <p:cNvSpPr/>
            <p:nvPr/>
          </p:nvSpPr>
          <p:spPr>
            <a:xfrm>
              <a:off x="5936700" y="3587125"/>
              <a:ext cx="2103682" cy="218557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4496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0"/>
            <p:cNvSpPr/>
            <p:nvPr/>
          </p:nvSpPr>
          <p:spPr>
            <a:xfrm>
              <a:off x="6012897" y="2325052"/>
              <a:ext cx="3033417" cy="326571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0"/>
            <p:cNvSpPr/>
            <p:nvPr/>
          </p:nvSpPr>
          <p:spPr>
            <a:xfrm>
              <a:off x="5936700" y="2642429"/>
              <a:ext cx="2971798" cy="219151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3" name="Google Shape;1123;p70"/>
          <p:cNvSpPr/>
          <p:nvPr/>
        </p:nvSpPr>
        <p:spPr>
          <a:xfrm>
            <a:off x="954819" y="2443347"/>
            <a:ext cx="1377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Taxonomía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4" name="Google Shape;1124;p70"/>
          <p:cNvSpPr/>
          <p:nvPr/>
        </p:nvSpPr>
        <p:spPr>
          <a:xfrm>
            <a:off x="954818" y="2880986"/>
            <a:ext cx="1210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Geografía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70"/>
          <p:cNvSpPr/>
          <p:nvPr/>
        </p:nvSpPr>
        <p:spPr>
          <a:xfrm>
            <a:off x="954817" y="4193844"/>
            <a:ext cx="37625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Otros datos respecto al especimen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70"/>
          <p:cNvSpPr/>
          <p:nvPr/>
        </p:nvSpPr>
        <p:spPr>
          <a:xfrm>
            <a:off x="954817" y="3756204"/>
            <a:ext cx="3029158" cy="43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Colector / Determinador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70"/>
          <p:cNvSpPr/>
          <p:nvPr/>
        </p:nvSpPr>
        <p:spPr>
          <a:xfrm>
            <a:off x="954817" y="5065256"/>
            <a:ext cx="26035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Otros datos 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e.g.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préstamos)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70"/>
          <p:cNvSpPr/>
          <p:nvPr/>
        </p:nvSpPr>
        <p:spPr>
          <a:xfrm>
            <a:off x="954817" y="4629550"/>
            <a:ext cx="33265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Otros datos respecto al evento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9" name="Google Shape;1129;p70"/>
          <p:cNvCxnSpPr/>
          <p:nvPr/>
        </p:nvCxnSpPr>
        <p:spPr>
          <a:xfrm>
            <a:off x="877864" y="1891716"/>
            <a:ext cx="0" cy="3542873"/>
          </a:xfrm>
          <a:prstGeom prst="straightConnector1">
            <a:avLst/>
          </a:prstGeom>
          <a:solidFill>
            <a:schemeClr val="folHlink">
              <a:alpha val="38823"/>
            </a:schemeClr>
          </a:solidFill>
          <a:ln w="38100" cap="flat" cmpd="sng">
            <a:solidFill>
              <a:srgbClr val="EB6B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0" name="Google Shape;1130;p70"/>
          <p:cNvSpPr/>
          <p:nvPr/>
        </p:nvSpPr>
        <p:spPr>
          <a:xfrm>
            <a:off x="954818" y="2004787"/>
            <a:ext cx="2080250" cy="36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Identificadores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70"/>
          <p:cNvSpPr/>
          <p:nvPr/>
        </p:nvSpPr>
        <p:spPr>
          <a:xfrm>
            <a:off x="954818" y="3316692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Fecha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1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139" name="Google Shape;1139;p71"/>
          <p:cNvSpPr/>
          <p:nvPr/>
        </p:nvSpPr>
        <p:spPr>
          <a:xfrm>
            <a:off x="661693" y="1175875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71"/>
          <p:cNvSpPr/>
          <p:nvPr/>
        </p:nvSpPr>
        <p:spPr>
          <a:xfrm>
            <a:off x="954819" y="2443347"/>
            <a:ext cx="1377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Taxonomía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71"/>
          <p:cNvSpPr/>
          <p:nvPr/>
        </p:nvSpPr>
        <p:spPr>
          <a:xfrm>
            <a:off x="954818" y="2880986"/>
            <a:ext cx="1210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Geografía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71"/>
          <p:cNvSpPr/>
          <p:nvPr/>
        </p:nvSpPr>
        <p:spPr>
          <a:xfrm>
            <a:off x="954817" y="4193844"/>
            <a:ext cx="37625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Otros datos respecto al especimen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71"/>
          <p:cNvSpPr/>
          <p:nvPr/>
        </p:nvSpPr>
        <p:spPr>
          <a:xfrm>
            <a:off x="954816" y="3756204"/>
            <a:ext cx="2879241" cy="43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Colector / Determinador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71"/>
          <p:cNvSpPr/>
          <p:nvPr/>
        </p:nvSpPr>
        <p:spPr>
          <a:xfrm>
            <a:off x="954817" y="5065256"/>
            <a:ext cx="26035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Otros datos 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e.g.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préstamos)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71"/>
          <p:cNvSpPr/>
          <p:nvPr/>
        </p:nvSpPr>
        <p:spPr>
          <a:xfrm>
            <a:off x="954817" y="4629550"/>
            <a:ext cx="33265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Otros datos respecto al evento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6" name="Google Shape;1146;p71"/>
          <p:cNvCxnSpPr/>
          <p:nvPr/>
        </p:nvCxnSpPr>
        <p:spPr>
          <a:xfrm>
            <a:off x="877864" y="1891716"/>
            <a:ext cx="0" cy="3542873"/>
          </a:xfrm>
          <a:prstGeom prst="straightConnector1">
            <a:avLst/>
          </a:prstGeom>
          <a:solidFill>
            <a:schemeClr val="folHlink">
              <a:alpha val="38823"/>
            </a:schemeClr>
          </a:solidFill>
          <a:ln w="38100" cap="flat" cmpd="sng">
            <a:solidFill>
              <a:srgbClr val="EB6B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7" name="Google Shape;1147;p71"/>
          <p:cNvSpPr/>
          <p:nvPr/>
        </p:nvSpPr>
        <p:spPr>
          <a:xfrm>
            <a:off x="954818" y="2004786"/>
            <a:ext cx="19729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Identificadores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71"/>
          <p:cNvSpPr/>
          <p:nvPr/>
        </p:nvSpPr>
        <p:spPr>
          <a:xfrm>
            <a:off x="954818" y="3316692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Fecha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71"/>
          <p:cNvSpPr/>
          <p:nvPr/>
        </p:nvSpPr>
        <p:spPr>
          <a:xfrm>
            <a:off x="6777046" y="2638456"/>
            <a:ext cx="39385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Vocabularios controlados</a:t>
            </a:r>
            <a:endParaRPr sz="2400" b="1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71"/>
          <p:cNvSpPr/>
          <p:nvPr/>
        </p:nvSpPr>
        <p:spPr>
          <a:xfrm>
            <a:off x="6777046" y="2143286"/>
            <a:ext cx="25442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Estandarización</a:t>
            </a:r>
            <a:endParaRPr sz="2400" b="1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71"/>
          <p:cNvSpPr/>
          <p:nvPr/>
        </p:nvSpPr>
        <p:spPr>
          <a:xfrm>
            <a:off x="6777046" y="4497156"/>
            <a:ext cx="29049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859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595859"/>
                </a:solidFill>
                <a:latin typeface="Roboto"/>
                <a:ea typeface="Roboto"/>
                <a:cs typeface="Roboto"/>
                <a:sym typeface="Roboto"/>
              </a:rPr>
              <a:t>Experiencia previa</a:t>
            </a:r>
            <a:endParaRPr sz="2400" b="1">
              <a:solidFill>
                <a:srgbClr val="5958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71"/>
          <p:cNvSpPr/>
          <p:nvPr/>
        </p:nvSpPr>
        <p:spPr>
          <a:xfrm>
            <a:off x="6777046" y="3953125"/>
            <a:ext cx="3565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859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595859"/>
                </a:solidFill>
                <a:latin typeface="Roboto"/>
                <a:ea typeface="Roboto"/>
                <a:cs typeface="Roboto"/>
                <a:sym typeface="Roboto"/>
              </a:rPr>
              <a:t>Orden de digitalización</a:t>
            </a:r>
            <a:endParaRPr sz="2400" b="1">
              <a:solidFill>
                <a:srgbClr val="5958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3" name="Google Shape;1153;p71"/>
          <p:cNvCxnSpPr/>
          <p:nvPr/>
        </p:nvCxnSpPr>
        <p:spPr>
          <a:xfrm>
            <a:off x="6598506" y="1874526"/>
            <a:ext cx="0" cy="3542873"/>
          </a:xfrm>
          <a:prstGeom prst="straightConnector1">
            <a:avLst/>
          </a:prstGeom>
          <a:solidFill>
            <a:schemeClr val="folHlink">
              <a:alpha val="38823"/>
            </a:schemeClr>
          </a:solidFill>
          <a:ln w="38100" cap="flat" cmpd="sng">
            <a:solidFill>
              <a:srgbClr val="59585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2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0" name="Google Shape;116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72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72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1163" name="Google Shape;1163;p72"/>
          <p:cNvSpPr txBox="1"/>
          <p:nvPr/>
        </p:nvSpPr>
        <p:spPr>
          <a:xfrm>
            <a:off x="4368899" y="1311411"/>
            <a:ext cx="7328251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64" name="Google Shape;1164;p72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165" name="Google Shape;1165;p72"/>
          <p:cNvSpPr txBox="1"/>
          <p:nvPr/>
        </p:nvSpPr>
        <p:spPr>
          <a:xfrm>
            <a:off x="4216971" y="974103"/>
            <a:ext cx="7802384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Actividades en parelelo</a:t>
            </a:r>
            <a:endParaRPr sz="2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Re-curación del material (acondicionamiento, salvar errores)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Actualizar la taxonomía (!)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Realizar nuevas etiquetas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Georreferenciación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Otros…</a:t>
            </a:r>
            <a:endParaRPr/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72"/>
          <p:cNvSpPr/>
          <p:nvPr/>
        </p:nvSpPr>
        <p:spPr>
          <a:xfrm>
            <a:off x="5643368" y="5546589"/>
            <a:ext cx="520109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EB6B42"/>
                </a:solidFill>
                <a:latin typeface="Arial"/>
                <a:ea typeface="Arial"/>
                <a:cs typeface="Arial"/>
                <a:sym typeface="Arial"/>
              </a:rPr>
              <a:t>Tiempo – Recursos – Eficiencia  </a:t>
            </a:r>
            <a:endParaRPr sz="2400" b="1">
              <a:solidFill>
                <a:srgbClr val="EB6B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3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3" name="Google Shape;117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3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3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1176" name="Google Shape;1176;p73"/>
          <p:cNvSpPr txBox="1"/>
          <p:nvPr/>
        </p:nvSpPr>
        <p:spPr>
          <a:xfrm>
            <a:off x="9855199" y="73837"/>
            <a:ext cx="22182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600"/>
              <a:buFont typeface="Roboto"/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</a:t>
            </a:r>
            <a:endParaRPr sz="2600" b="1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73"/>
          <p:cNvSpPr txBox="1"/>
          <p:nvPr/>
        </p:nvSpPr>
        <p:spPr>
          <a:xfrm>
            <a:off x="4368899" y="1311411"/>
            <a:ext cx="7328251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Condensed Light"/>
              <a:buNone/>
            </a:pPr>
            <a:r>
              <a:rPr lang="en-US" sz="4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Transcripción manual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Condensed Light"/>
              <a:buNone/>
            </a:pPr>
            <a:r>
              <a:rPr lang="en-US" sz="4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Fotografía / escaneo 2D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 industrial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Otras ténicas</a:t>
            </a:r>
            <a:endParaRPr sz="28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6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1" name="Google Shape;88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6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56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884" name="Google Shape;884;p56"/>
          <p:cNvSpPr txBox="1"/>
          <p:nvPr/>
        </p:nvSpPr>
        <p:spPr>
          <a:xfrm>
            <a:off x="9855199" y="73837"/>
            <a:ext cx="22182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600"/>
              <a:buFont typeface="Roboto"/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</a:t>
            </a:r>
            <a:endParaRPr sz="2600" b="1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56"/>
          <p:cNvSpPr txBox="1"/>
          <p:nvPr/>
        </p:nvSpPr>
        <p:spPr>
          <a:xfrm>
            <a:off x="4368899" y="1311411"/>
            <a:ext cx="7328251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Condensed Light"/>
              <a:buNone/>
            </a:pPr>
            <a:r>
              <a:rPr lang="en-US" sz="4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Transcripción manual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Condensed Light"/>
              <a:buNone/>
            </a:pPr>
            <a:r>
              <a:rPr lang="en-US" sz="4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Fotografía / escaneo 2D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 industrial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Otras ténicas</a:t>
            </a:r>
            <a:endParaRPr sz="28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74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4" name="Google Shape;118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74" descr="Equip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231" y="2648310"/>
            <a:ext cx="1616758" cy="161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74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Manejo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1187" name="Google Shape;1187;p74"/>
          <p:cNvSpPr txBox="1"/>
          <p:nvPr/>
        </p:nvSpPr>
        <p:spPr>
          <a:xfrm>
            <a:off x="6683320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 / Escaneo 2D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188" name="Google Shape;1188;p74"/>
          <p:cNvSpPr/>
          <p:nvPr/>
        </p:nvSpPr>
        <p:spPr>
          <a:xfrm>
            <a:off x="4269099" y="1297857"/>
            <a:ext cx="43196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Requiere equipamiento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9" name="Google Shape;1189;p74"/>
          <p:cNvSpPr/>
          <p:nvPr/>
        </p:nvSpPr>
        <p:spPr>
          <a:xfrm>
            <a:off x="4292868" y="1938431"/>
            <a:ext cx="48671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Requiere espacio (físico y virtual)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0" name="Google Shape;1190;p74"/>
          <p:cNvSpPr/>
          <p:nvPr/>
        </p:nvSpPr>
        <p:spPr>
          <a:xfrm>
            <a:off x="4258528" y="5219969"/>
            <a:ext cx="77513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Brinda evidencia “permanente” y de fácil acceso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1" name="Google Shape;1191;p74"/>
          <p:cNvSpPr/>
          <p:nvPr/>
        </p:nvSpPr>
        <p:spPr>
          <a:xfrm>
            <a:off x="4271999" y="4508341"/>
            <a:ext cx="71678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Facilita el intercambio y el control de calidad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2" name="Google Shape;1192;p74"/>
          <p:cNvSpPr/>
          <p:nvPr/>
        </p:nvSpPr>
        <p:spPr>
          <a:xfrm>
            <a:off x="4271999" y="2491388"/>
            <a:ext cx="7508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evita la digitalización “manual” de los datos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3" name="Google Shape;1193;p74"/>
          <p:cNvSpPr/>
          <p:nvPr/>
        </p:nvSpPr>
        <p:spPr>
          <a:xfrm>
            <a:off x="4258528" y="3149710"/>
            <a:ext cx="855970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Permite el uso de iniciativas de Ciencia Ciudadana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4" name="Google Shape;1194;p74"/>
          <p:cNvSpPr/>
          <p:nvPr/>
        </p:nvSpPr>
        <p:spPr>
          <a:xfrm>
            <a:off x="4271999" y="3839796"/>
            <a:ext cx="855970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Permite el trabajo remoto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5"/>
          <p:cNvSpPr txBox="1"/>
          <p:nvPr/>
        </p:nvSpPr>
        <p:spPr>
          <a:xfrm>
            <a:off x="6683320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 / Escaneo 2D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202" name="Google Shape;1202;p75" descr="Image result for museum specimen imaging"/>
          <p:cNvPicPr preferRelativeResize="0"/>
          <p:nvPr/>
        </p:nvPicPr>
        <p:blipFill rotWithShape="1">
          <a:blip r:embed="rId4">
            <a:alphaModFix/>
          </a:blip>
          <a:srcRect r="31603"/>
          <a:stretch/>
        </p:blipFill>
        <p:spPr>
          <a:xfrm>
            <a:off x="2556733" y="1280928"/>
            <a:ext cx="1707177" cy="2262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75"/>
          <p:cNvSpPr/>
          <p:nvPr/>
        </p:nvSpPr>
        <p:spPr>
          <a:xfrm>
            <a:off x="6486679" y="4570376"/>
            <a:ext cx="3004232" cy="804510"/>
          </a:xfrm>
          <a:prstGeom prst="rect">
            <a:avLst/>
          </a:prstGeom>
          <a:noFill/>
          <a:ln>
            <a:noFill/>
          </a:ln>
          <a:effectLst>
            <a:outerShdw blurRad="25400" dist="12700" dir="9000000" algn="tr" rotWithShape="0">
              <a:schemeClr val="accent4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Equipamiento y Espacio</a:t>
            </a: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75"/>
          <p:cNvSpPr/>
          <p:nvPr/>
        </p:nvSpPr>
        <p:spPr>
          <a:xfrm>
            <a:off x="2654797" y="3543232"/>
            <a:ext cx="1369805" cy="2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 Australia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76"/>
          <p:cNvSpPr txBox="1"/>
          <p:nvPr/>
        </p:nvSpPr>
        <p:spPr>
          <a:xfrm>
            <a:off x="6683320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 / Escaneo 2D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grpSp>
        <p:nvGrpSpPr>
          <p:cNvPr id="1212" name="Google Shape;1212;p76"/>
          <p:cNvGrpSpPr/>
          <p:nvPr/>
        </p:nvGrpSpPr>
        <p:grpSpPr>
          <a:xfrm>
            <a:off x="2555951" y="1280928"/>
            <a:ext cx="6934178" cy="4093957"/>
            <a:chOff x="1524000" y="-1"/>
            <a:chExt cx="9144000" cy="5481703"/>
          </a:xfrm>
        </p:grpSpPr>
        <p:pic>
          <p:nvPicPr>
            <p:cNvPr id="1213" name="Google Shape;1213;p76" descr="Image result for museum specimen imaging"/>
            <p:cNvPicPr preferRelativeResize="0"/>
            <p:nvPr/>
          </p:nvPicPr>
          <p:blipFill rotWithShape="1">
            <a:blip r:embed="rId4">
              <a:alphaModFix/>
            </a:blip>
            <a:srcRect r="31603"/>
            <a:stretch/>
          </p:blipFill>
          <p:spPr>
            <a:xfrm>
              <a:off x="1524000" y="-1"/>
              <a:ext cx="2251230" cy="3009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4" name="Google Shape;1214;p76"/>
            <p:cNvSpPr/>
            <p:nvPr/>
          </p:nvSpPr>
          <p:spPr>
            <a:xfrm>
              <a:off x="6706363" y="4404484"/>
              <a:ext cx="3961637" cy="1077218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9000000" algn="tr" rotWithShape="0">
                <a:schemeClr val="accent4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Equipamiento y Espacio</a:t>
              </a:r>
              <a:endParaRPr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5" name="Google Shape;1215;p76"/>
          <p:cNvSpPr/>
          <p:nvPr/>
        </p:nvSpPr>
        <p:spPr>
          <a:xfrm>
            <a:off x="4095628" y="4050382"/>
            <a:ext cx="20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Yale Peabody Museum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6" name="Google Shape;1216;p76" descr="Image result for museum specimen imaging"/>
          <p:cNvPicPr preferRelativeResize="0"/>
          <p:nvPr/>
        </p:nvPicPr>
        <p:blipFill rotWithShape="1">
          <a:blip r:embed="rId5">
            <a:alphaModFix/>
          </a:blip>
          <a:srcRect l="16205" t="23429" r="50963"/>
          <a:stretch/>
        </p:blipFill>
        <p:spPr>
          <a:xfrm>
            <a:off x="4229401" y="1280928"/>
            <a:ext cx="1792856" cy="276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77"/>
          <p:cNvSpPr txBox="1"/>
          <p:nvPr/>
        </p:nvSpPr>
        <p:spPr>
          <a:xfrm>
            <a:off x="6683320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 / Escaneo 2D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grpSp>
        <p:nvGrpSpPr>
          <p:cNvPr id="1224" name="Google Shape;1224;p77"/>
          <p:cNvGrpSpPr/>
          <p:nvPr/>
        </p:nvGrpSpPr>
        <p:grpSpPr>
          <a:xfrm>
            <a:off x="2555950" y="1280928"/>
            <a:ext cx="6934178" cy="4093957"/>
            <a:chOff x="1524000" y="-1"/>
            <a:chExt cx="9144000" cy="5481703"/>
          </a:xfrm>
        </p:grpSpPr>
        <p:pic>
          <p:nvPicPr>
            <p:cNvPr id="1225" name="Google Shape;1225;p77" descr="Image result for museum specimen imaging"/>
            <p:cNvPicPr preferRelativeResize="0"/>
            <p:nvPr/>
          </p:nvPicPr>
          <p:blipFill rotWithShape="1">
            <a:blip r:embed="rId4">
              <a:alphaModFix/>
            </a:blip>
            <a:srcRect l="16205" t="23429" r="50963"/>
            <a:stretch/>
          </p:blipFill>
          <p:spPr>
            <a:xfrm>
              <a:off x="3730754" y="-1"/>
              <a:ext cx="2364212" cy="3708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6" name="Google Shape;1226;p77" descr="Image result for museum specimen imaging"/>
            <p:cNvPicPr preferRelativeResize="0"/>
            <p:nvPr/>
          </p:nvPicPr>
          <p:blipFill rotWithShape="1">
            <a:blip r:embed="rId5">
              <a:alphaModFix/>
            </a:blip>
            <a:srcRect r="31603"/>
            <a:stretch/>
          </p:blipFill>
          <p:spPr>
            <a:xfrm>
              <a:off x="1524000" y="-1"/>
              <a:ext cx="2251230" cy="3009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7" name="Google Shape;1227;p77"/>
            <p:cNvSpPr/>
            <p:nvPr/>
          </p:nvSpPr>
          <p:spPr>
            <a:xfrm>
              <a:off x="6706363" y="4404484"/>
              <a:ext cx="3961637" cy="1077218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9000000" algn="tr" rotWithShape="0">
                <a:schemeClr val="accent4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Equipamiento y Espacio</a:t>
              </a:r>
              <a:endParaRPr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8" name="Google Shape;1228;p77"/>
          <p:cNvSpPr/>
          <p:nvPr/>
        </p:nvSpPr>
        <p:spPr>
          <a:xfrm>
            <a:off x="6147759" y="3761347"/>
            <a:ext cx="82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9" name="Google Shape;1229;p77" descr="Image result for museum specimen imaging"/>
          <p:cNvPicPr preferRelativeResize="0"/>
          <p:nvPr/>
        </p:nvPicPr>
        <p:blipFill rotWithShape="1">
          <a:blip r:embed="rId6">
            <a:alphaModFix/>
          </a:blip>
          <a:srcRect l="22553" r="26060"/>
          <a:stretch/>
        </p:blipFill>
        <p:spPr>
          <a:xfrm>
            <a:off x="5936350" y="1282210"/>
            <a:ext cx="1331623" cy="245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78"/>
          <p:cNvSpPr txBox="1"/>
          <p:nvPr/>
        </p:nvSpPr>
        <p:spPr>
          <a:xfrm>
            <a:off x="6683320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 / Escaneo 2D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237" name="Google Shape;1237;p78" descr="Image result for museum specimen imaging"/>
          <p:cNvPicPr preferRelativeResize="0"/>
          <p:nvPr/>
        </p:nvPicPr>
        <p:blipFill rotWithShape="1">
          <a:blip r:embed="rId4">
            <a:alphaModFix/>
          </a:blip>
          <a:srcRect l="16205" t="23429" r="50963"/>
          <a:stretch/>
        </p:blipFill>
        <p:spPr>
          <a:xfrm>
            <a:off x="4230184" y="1281304"/>
            <a:ext cx="1792855" cy="276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78" descr="Image result for museum specimen imaging"/>
          <p:cNvPicPr preferRelativeResize="0"/>
          <p:nvPr/>
        </p:nvPicPr>
        <p:blipFill rotWithShape="1">
          <a:blip r:embed="rId5">
            <a:alphaModFix/>
          </a:blip>
          <a:srcRect l="22553" r="26060"/>
          <a:stretch/>
        </p:blipFill>
        <p:spPr>
          <a:xfrm>
            <a:off x="5937134" y="1280928"/>
            <a:ext cx="1331624" cy="245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78" descr="Image result for museum specimen imaging"/>
          <p:cNvPicPr preferRelativeResize="0"/>
          <p:nvPr/>
        </p:nvPicPr>
        <p:blipFill rotWithShape="1">
          <a:blip r:embed="rId6">
            <a:alphaModFix/>
          </a:blip>
          <a:srcRect l="37545"/>
          <a:stretch/>
        </p:blipFill>
        <p:spPr>
          <a:xfrm>
            <a:off x="7182852" y="1287368"/>
            <a:ext cx="2316150" cy="273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78" descr="Image result for museum specimen imaging"/>
          <p:cNvPicPr preferRelativeResize="0"/>
          <p:nvPr/>
        </p:nvPicPr>
        <p:blipFill rotWithShape="1">
          <a:blip r:embed="rId7">
            <a:alphaModFix/>
          </a:blip>
          <a:srcRect r="31603"/>
          <a:stretch/>
        </p:blipFill>
        <p:spPr>
          <a:xfrm>
            <a:off x="2556734" y="1281304"/>
            <a:ext cx="1707177" cy="2247257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78"/>
          <p:cNvSpPr/>
          <p:nvPr/>
        </p:nvSpPr>
        <p:spPr>
          <a:xfrm>
            <a:off x="6486680" y="4570751"/>
            <a:ext cx="3004232" cy="804510"/>
          </a:xfrm>
          <a:prstGeom prst="rect">
            <a:avLst/>
          </a:prstGeom>
          <a:noFill/>
          <a:ln>
            <a:noFill/>
          </a:ln>
          <a:effectLst>
            <a:outerShdw blurRad="25400" dist="12700" dir="9000000" algn="tr" rotWithShape="0">
              <a:schemeClr val="accent4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Equipamiento y Espacio</a:t>
            </a: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2" name="Google Shape;1242;p78" descr="Image result for museum specimen imaging"/>
          <p:cNvPicPr preferRelativeResize="0"/>
          <p:nvPr/>
        </p:nvPicPr>
        <p:blipFill rotWithShape="1">
          <a:blip r:embed="rId8">
            <a:alphaModFix/>
          </a:blip>
          <a:srcRect l="37545"/>
          <a:stretch/>
        </p:blipFill>
        <p:spPr>
          <a:xfrm>
            <a:off x="7182852" y="1281304"/>
            <a:ext cx="2308060" cy="274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78"/>
          <p:cNvSpPr/>
          <p:nvPr/>
        </p:nvSpPr>
        <p:spPr>
          <a:xfrm>
            <a:off x="7988796" y="4026605"/>
            <a:ext cx="82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AMNH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79"/>
          <p:cNvSpPr txBox="1"/>
          <p:nvPr/>
        </p:nvSpPr>
        <p:spPr>
          <a:xfrm>
            <a:off x="6683320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 / Escaneo 2D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251" name="Google Shape;1251;p79" descr="Image result for museum specimen imaging"/>
          <p:cNvPicPr preferRelativeResize="0"/>
          <p:nvPr/>
        </p:nvPicPr>
        <p:blipFill rotWithShape="1">
          <a:blip r:embed="rId4">
            <a:alphaModFix/>
          </a:blip>
          <a:srcRect r="25958"/>
          <a:stretch/>
        </p:blipFill>
        <p:spPr>
          <a:xfrm>
            <a:off x="2556735" y="3549298"/>
            <a:ext cx="2161151" cy="287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79"/>
          <p:cNvSpPr/>
          <p:nvPr/>
        </p:nvSpPr>
        <p:spPr>
          <a:xfrm>
            <a:off x="6486680" y="4591486"/>
            <a:ext cx="3004232" cy="804510"/>
          </a:xfrm>
          <a:prstGeom prst="rect">
            <a:avLst/>
          </a:prstGeom>
          <a:noFill/>
          <a:ln>
            <a:noFill/>
          </a:ln>
          <a:effectLst>
            <a:outerShdw blurRad="25400" dist="12700" dir="9000000" algn="tr" rotWithShape="0">
              <a:schemeClr val="accent4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Equipamiento y Espacio</a:t>
            </a: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79"/>
          <p:cNvSpPr/>
          <p:nvPr/>
        </p:nvSpPr>
        <p:spPr>
          <a:xfrm>
            <a:off x="2840577" y="3220385"/>
            <a:ext cx="161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OSU Bio Museum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4" name="Google Shape;1254;p79" descr="Image result for museum specimen imaging"/>
          <p:cNvPicPr preferRelativeResize="0"/>
          <p:nvPr/>
        </p:nvPicPr>
        <p:blipFill rotWithShape="1">
          <a:blip r:embed="rId5">
            <a:alphaModFix/>
          </a:blip>
          <a:srcRect l="16205" t="23429" r="50963"/>
          <a:stretch/>
        </p:blipFill>
        <p:spPr>
          <a:xfrm>
            <a:off x="4230184" y="1302039"/>
            <a:ext cx="1792855" cy="276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79" descr="Image result for museum specimen imaging"/>
          <p:cNvPicPr preferRelativeResize="0"/>
          <p:nvPr/>
        </p:nvPicPr>
        <p:blipFill rotWithShape="1">
          <a:blip r:embed="rId6">
            <a:alphaModFix/>
          </a:blip>
          <a:srcRect l="22553" r="26060"/>
          <a:stretch/>
        </p:blipFill>
        <p:spPr>
          <a:xfrm>
            <a:off x="5937134" y="1301663"/>
            <a:ext cx="1331624" cy="245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79" descr="Image result for museum specimen imaging"/>
          <p:cNvPicPr preferRelativeResize="0"/>
          <p:nvPr/>
        </p:nvPicPr>
        <p:blipFill rotWithShape="1">
          <a:blip r:embed="rId7">
            <a:alphaModFix/>
          </a:blip>
          <a:srcRect r="31603"/>
          <a:stretch/>
        </p:blipFill>
        <p:spPr>
          <a:xfrm>
            <a:off x="2556734" y="1302039"/>
            <a:ext cx="1707177" cy="224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79" descr="Image result for museum specimen imaging"/>
          <p:cNvPicPr preferRelativeResize="0"/>
          <p:nvPr/>
        </p:nvPicPr>
        <p:blipFill rotWithShape="1">
          <a:blip r:embed="rId8">
            <a:alphaModFix/>
          </a:blip>
          <a:srcRect r="25958"/>
          <a:stretch/>
        </p:blipFill>
        <p:spPr>
          <a:xfrm>
            <a:off x="2556733" y="3549296"/>
            <a:ext cx="2161153" cy="285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79" descr="Image result for museum specimen imaging"/>
          <p:cNvPicPr preferRelativeResize="0"/>
          <p:nvPr/>
        </p:nvPicPr>
        <p:blipFill rotWithShape="1">
          <a:blip r:embed="rId9">
            <a:alphaModFix/>
          </a:blip>
          <a:srcRect l="37545"/>
          <a:stretch/>
        </p:blipFill>
        <p:spPr>
          <a:xfrm>
            <a:off x="7174762" y="1302039"/>
            <a:ext cx="2316150" cy="273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80"/>
          <p:cNvSpPr txBox="1"/>
          <p:nvPr/>
        </p:nvSpPr>
        <p:spPr>
          <a:xfrm>
            <a:off x="6683320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 / Escaneo 2D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266" name="Google Shape;1266;p80" descr="Image result for museum specimen imaging"/>
          <p:cNvPicPr preferRelativeResize="0"/>
          <p:nvPr/>
        </p:nvPicPr>
        <p:blipFill rotWithShape="1">
          <a:blip r:embed="rId4">
            <a:alphaModFix/>
          </a:blip>
          <a:srcRect l="16205" t="23429" r="50963"/>
          <a:stretch/>
        </p:blipFill>
        <p:spPr>
          <a:xfrm>
            <a:off x="4196457" y="1291667"/>
            <a:ext cx="1792855" cy="276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80" descr="Image result for museum specimen imaging"/>
          <p:cNvPicPr preferRelativeResize="0"/>
          <p:nvPr/>
        </p:nvPicPr>
        <p:blipFill rotWithShape="1">
          <a:blip r:embed="rId5">
            <a:alphaModFix/>
          </a:blip>
          <a:srcRect l="22553" r="26060"/>
          <a:stretch/>
        </p:blipFill>
        <p:spPr>
          <a:xfrm>
            <a:off x="5903407" y="1291291"/>
            <a:ext cx="1331624" cy="245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80" descr="Image result for museum specimen imaging"/>
          <p:cNvPicPr preferRelativeResize="0"/>
          <p:nvPr/>
        </p:nvPicPr>
        <p:blipFill rotWithShape="1">
          <a:blip r:embed="rId6">
            <a:alphaModFix/>
          </a:blip>
          <a:srcRect r="31603"/>
          <a:stretch/>
        </p:blipFill>
        <p:spPr>
          <a:xfrm>
            <a:off x="2523007" y="1291667"/>
            <a:ext cx="1707177" cy="22472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80"/>
          <p:cNvGrpSpPr/>
          <p:nvPr/>
        </p:nvGrpSpPr>
        <p:grpSpPr>
          <a:xfrm>
            <a:off x="2523008" y="1291665"/>
            <a:ext cx="6934177" cy="5121835"/>
            <a:chOff x="1524001" y="-4"/>
            <a:chExt cx="9143999" cy="6858005"/>
          </a:xfrm>
        </p:grpSpPr>
        <p:pic>
          <p:nvPicPr>
            <p:cNvPr id="1270" name="Google Shape;1270;p80" descr="Image result for museum specimen imaging"/>
            <p:cNvPicPr preferRelativeResize="0"/>
            <p:nvPr/>
          </p:nvPicPr>
          <p:blipFill rotWithShape="1">
            <a:blip r:embed="rId7">
              <a:alphaModFix/>
            </a:blip>
            <a:srcRect l="37545"/>
            <a:stretch/>
          </p:blipFill>
          <p:spPr>
            <a:xfrm>
              <a:off x="7613726" y="-4"/>
              <a:ext cx="3054273" cy="3667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80" descr="Image result for museum specimen imaging"/>
            <p:cNvPicPr preferRelativeResize="0"/>
            <p:nvPr/>
          </p:nvPicPr>
          <p:blipFill rotWithShape="1">
            <a:blip r:embed="rId8">
              <a:alphaModFix/>
            </a:blip>
            <a:srcRect r="25958"/>
            <a:stretch/>
          </p:blipFill>
          <p:spPr>
            <a:xfrm>
              <a:off x="1524001" y="3009021"/>
              <a:ext cx="2849879" cy="384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80" descr="Image result for museum specimen imaging"/>
            <p:cNvPicPr preferRelativeResize="0"/>
            <p:nvPr/>
          </p:nvPicPr>
          <p:blipFill rotWithShape="1">
            <a:blip r:embed="rId9">
              <a:alphaModFix/>
            </a:blip>
            <a:srcRect l="41167" t="10249" r="26830"/>
            <a:stretch/>
          </p:blipFill>
          <p:spPr>
            <a:xfrm>
              <a:off x="4377690" y="3287006"/>
              <a:ext cx="2328673" cy="357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3" name="Google Shape;1273;p80"/>
            <p:cNvSpPr/>
            <p:nvPr/>
          </p:nvSpPr>
          <p:spPr>
            <a:xfrm>
              <a:off x="6706363" y="4404484"/>
              <a:ext cx="3961637" cy="1077218"/>
            </a:xfrm>
            <a:prstGeom prst="rect">
              <a:avLst/>
            </a:prstGeom>
            <a:noFill/>
            <a:ln>
              <a:noFill/>
            </a:ln>
            <a:effectLst>
              <a:outerShdw blurRad="25400" dist="12700" dir="9000000" algn="tr" rotWithShape="0">
                <a:schemeClr val="accent4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Equipamiento y Espacio</a:t>
              </a:r>
              <a:endParaRPr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80"/>
            <p:cNvSpPr/>
            <p:nvPr/>
          </p:nvSpPr>
          <p:spPr>
            <a:xfrm>
              <a:off x="5276889" y="3009023"/>
              <a:ext cx="700986" cy="27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KU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81"/>
          <p:cNvSpPr txBox="1"/>
          <p:nvPr/>
        </p:nvSpPr>
        <p:spPr>
          <a:xfrm>
            <a:off x="6683320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Digitalización industrial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282" name="Google Shape;1282;p81" descr="Image result for museum specimen imaging"/>
          <p:cNvPicPr preferRelativeResize="0"/>
          <p:nvPr/>
        </p:nvPicPr>
        <p:blipFill rotWithShape="1">
          <a:blip r:embed="rId4">
            <a:alphaModFix/>
          </a:blip>
          <a:srcRect l="41167" t="10249" r="26830"/>
          <a:stretch/>
        </p:blipFill>
        <p:spPr>
          <a:xfrm>
            <a:off x="4713362" y="3752610"/>
            <a:ext cx="1677747" cy="2660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3" name="Google Shape;1283;p81"/>
          <p:cNvGrpSpPr/>
          <p:nvPr/>
        </p:nvGrpSpPr>
        <p:grpSpPr>
          <a:xfrm>
            <a:off x="2556734" y="1288247"/>
            <a:ext cx="6942268" cy="5125253"/>
            <a:chOff x="1524000" y="-4582"/>
            <a:chExt cx="9154668" cy="6862582"/>
          </a:xfrm>
        </p:grpSpPr>
        <p:pic>
          <p:nvPicPr>
            <p:cNvPr id="1284" name="Google Shape;1284;p81" descr="Image result for museum specimen imaging"/>
            <p:cNvPicPr preferRelativeResize="0"/>
            <p:nvPr/>
          </p:nvPicPr>
          <p:blipFill rotWithShape="1">
            <a:blip r:embed="rId5">
              <a:alphaModFix/>
            </a:blip>
            <a:srcRect l="22553" r="26060"/>
            <a:stretch/>
          </p:blipFill>
          <p:spPr>
            <a:xfrm>
              <a:off x="5981684" y="-4582"/>
              <a:ext cx="1755993" cy="3282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81" descr="Image result for museum specimen imaging"/>
            <p:cNvPicPr preferRelativeResize="0"/>
            <p:nvPr/>
          </p:nvPicPr>
          <p:blipFill rotWithShape="1">
            <a:blip r:embed="rId6">
              <a:alphaModFix/>
            </a:blip>
            <a:srcRect l="37545"/>
            <a:stretch/>
          </p:blipFill>
          <p:spPr>
            <a:xfrm>
              <a:off x="7624394" y="8119"/>
              <a:ext cx="3054274" cy="3667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81" descr="Image result for museum specimen imaging"/>
            <p:cNvPicPr preferRelativeResize="0"/>
            <p:nvPr/>
          </p:nvPicPr>
          <p:blipFill rotWithShape="1">
            <a:blip r:embed="rId7">
              <a:alphaModFix/>
            </a:blip>
            <a:srcRect l="16205" t="23429" r="50963"/>
            <a:stretch/>
          </p:blipFill>
          <p:spPr>
            <a:xfrm>
              <a:off x="3730753" y="8118"/>
              <a:ext cx="2364213" cy="3675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81" descr="Image result for museum specimen imaging"/>
            <p:cNvPicPr preferRelativeResize="0"/>
            <p:nvPr/>
          </p:nvPicPr>
          <p:blipFill rotWithShape="1">
            <a:blip r:embed="rId8">
              <a:alphaModFix/>
            </a:blip>
            <a:srcRect r="25958"/>
            <a:stretch/>
          </p:blipFill>
          <p:spPr>
            <a:xfrm>
              <a:off x="1524001" y="3009021"/>
              <a:ext cx="2849879" cy="384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81" descr="Image result for museum specimen imaging"/>
            <p:cNvPicPr preferRelativeResize="0"/>
            <p:nvPr/>
          </p:nvPicPr>
          <p:blipFill rotWithShape="1">
            <a:blip r:embed="rId9">
              <a:alphaModFix/>
            </a:blip>
            <a:srcRect r="31603"/>
            <a:stretch/>
          </p:blipFill>
          <p:spPr>
            <a:xfrm>
              <a:off x="1524000" y="-1"/>
              <a:ext cx="2251230" cy="30090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9" name="Google Shape;1289;p81"/>
          <p:cNvSpPr/>
          <p:nvPr/>
        </p:nvSpPr>
        <p:spPr>
          <a:xfrm>
            <a:off x="6486439" y="2009670"/>
            <a:ext cx="2917232" cy="1077218"/>
          </a:xfrm>
          <a:prstGeom prst="rect">
            <a:avLst/>
          </a:prstGeom>
          <a:noFill/>
          <a:ln>
            <a:noFill/>
          </a:ln>
          <a:effectLst>
            <a:outerShdw blurRad="25400" dist="12700" dir="9000000" algn="tr" rotWithShape="0">
              <a:schemeClr val="accent4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Digitalización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fotográfica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81"/>
          <p:cNvSpPr/>
          <p:nvPr/>
        </p:nvSpPr>
        <p:spPr>
          <a:xfrm>
            <a:off x="2674684" y="4390987"/>
            <a:ext cx="3716425" cy="707886"/>
          </a:xfrm>
          <a:prstGeom prst="rect">
            <a:avLst/>
          </a:prstGeom>
          <a:noFill/>
          <a:ln>
            <a:noFill/>
          </a:ln>
          <a:effectLst>
            <a:outerShdw blurRad="38100" dist="12700" dir="9000000" algn="tr" rotWithShape="0">
              <a:schemeClr val="accent4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gran escala</a:t>
            </a:r>
            <a:endParaRPr sz="4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1" name="Google Shape;1291;p81" descr="Image result for museum specimen imaging"/>
          <p:cNvPicPr preferRelativeResize="0"/>
          <p:nvPr/>
        </p:nvPicPr>
        <p:blipFill rotWithShape="1">
          <a:blip r:embed="rId10">
            <a:alphaModFix/>
          </a:blip>
          <a:srcRect l="25100" r="2745" b="2797"/>
          <a:stretch/>
        </p:blipFill>
        <p:spPr>
          <a:xfrm>
            <a:off x="6391109" y="3538925"/>
            <a:ext cx="3107893" cy="28308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81"/>
          <p:cNvSpPr/>
          <p:nvPr/>
        </p:nvSpPr>
        <p:spPr>
          <a:xfrm>
            <a:off x="3626573" y="6105723"/>
            <a:ext cx="27645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KEW &amp; Natural History Museum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3" name="Google Shape;1293;p81" descr="Image result for museum specimens sheets imagi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54041" y="1622612"/>
            <a:ext cx="3127500" cy="237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81"/>
          <p:cNvSpPr/>
          <p:nvPr/>
        </p:nvSpPr>
        <p:spPr>
          <a:xfrm>
            <a:off x="3030336" y="1334773"/>
            <a:ext cx="8039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NMNH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Google Shape;130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82"/>
          <p:cNvSpPr txBox="1"/>
          <p:nvPr/>
        </p:nvSpPr>
        <p:spPr>
          <a:xfrm>
            <a:off x="7982730" y="91244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Otras técnicas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302" name="Google Shape;1302;p82" descr="Image result for museum specimen imaging"/>
          <p:cNvPicPr preferRelativeResize="0"/>
          <p:nvPr/>
        </p:nvPicPr>
        <p:blipFill rotWithShape="1">
          <a:blip r:embed="rId4">
            <a:alphaModFix/>
          </a:blip>
          <a:srcRect l="41167" t="10249" r="26830"/>
          <a:stretch/>
        </p:blipFill>
        <p:spPr>
          <a:xfrm>
            <a:off x="4642957" y="3510257"/>
            <a:ext cx="1677747" cy="2660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82"/>
          <p:cNvGrpSpPr/>
          <p:nvPr/>
        </p:nvGrpSpPr>
        <p:grpSpPr>
          <a:xfrm>
            <a:off x="2486329" y="1045894"/>
            <a:ext cx="6942268" cy="5125253"/>
            <a:chOff x="1524000" y="-4582"/>
            <a:chExt cx="9154668" cy="6862582"/>
          </a:xfrm>
        </p:grpSpPr>
        <p:pic>
          <p:nvPicPr>
            <p:cNvPr id="1304" name="Google Shape;1304;p82" descr="Image result for museum specimen imaging"/>
            <p:cNvPicPr preferRelativeResize="0"/>
            <p:nvPr/>
          </p:nvPicPr>
          <p:blipFill rotWithShape="1">
            <a:blip r:embed="rId5">
              <a:alphaModFix/>
            </a:blip>
            <a:srcRect l="22553" r="26060"/>
            <a:stretch/>
          </p:blipFill>
          <p:spPr>
            <a:xfrm>
              <a:off x="5981684" y="-4582"/>
              <a:ext cx="1755993" cy="3282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82" descr="Image result for museum specimen imaging"/>
            <p:cNvPicPr preferRelativeResize="0"/>
            <p:nvPr/>
          </p:nvPicPr>
          <p:blipFill rotWithShape="1">
            <a:blip r:embed="rId6">
              <a:alphaModFix/>
            </a:blip>
            <a:srcRect l="37545"/>
            <a:stretch/>
          </p:blipFill>
          <p:spPr>
            <a:xfrm>
              <a:off x="7624394" y="8119"/>
              <a:ext cx="3054274" cy="3667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82" descr="Image result for museum specimen imaging"/>
            <p:cNvPicPr preferRelativeResize="0"/>
            <p:nvPr/>
          </p:nvPicPr>
          <p:blipFill rotWithShape="1">
            <a:blip r:embed="rId7">
              <a:alphaModFix/>
            </a:blip>
            <a:srcRect l="16205" t="23429" r="50963"/>
            <a:stretch/>
          </p:blipFill>
          <p:spPr>
            <a:xfrm>
              <a:off x="3730753" y="8118"/>
              <a:ext cx="2364213" cy="3675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" name="Google Shape;1307;p82" descr="Image result for museum specimen imaging"/>
            <p:cNvPicPr preferRelativeResize="0"/>
            <p:nvPr/>
          </p:nvPicPr>
          <p:blipFill rotWithShape="1">
            <a:blip r:embed="rId8">
              <a:alphaModFix/>
            </a:blip>
            <a:srcRect r="25958"/>
            <a:stretch/>
          </p:blipFill>
          <p:spPr>
            <a:xfrm>
              <a:off x="1524001" y="3009021"/>
              <a:ext cx="2849879" cy="384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82" descr="Image result for museum specimen imaging"/>
            <p:cNvPicPr preferRelativeResize="0"/>
            <p:nvPr/>
          </p:nvPicPr>
          <p:blipFill rotWithShape="1">
            <a:blip r:embed="rId9">
              <a:alphaModFix/>
            </a:blip>
            <a:srcRect r="31603"/>
            <a:stretch/>
          </p:blipFill>
          <p:spPr>
            <a:xfrm>
              <a:off x="1524000" y="-1"/>
              <a:ext cx="2251230" cy="30090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9" name="Google Shape;1309;p82" descr="Image result for image stacking specime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56147" y="2245145"/>
            <a:ext cx="4172450" cy="3931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82"/>
          <p:cNvSpPr/>
          <p:nvPr/>
        </p:nvSpPr>
        <p:spPr>
          <a:xfrm>
            <a:off x="2583151" y="1405656"/>
            <a:ext cx="3069826" cy="584775"/>
          </a:xfrm>
          <a:prstGeom prst="rect">
            <a:avLst/>
          </a:prstGeom>
          <a:noFill/>
          <a:ln>
            <a:noFill/>
          </a:ln>
          <a:effectLst>
            <a:outerShdw blurRad="25400" dist="12700" dir="9000000" algn="tr" rotWithShape="0">
              <a:schemeClr val="accent4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Otras técnicas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83"/>
          <p:cNvSpPr txBox="1"/>
          <p:nvPr/>
        </p:nvSpPr>
        <p:spPr>
          <a:xfrm>
            <a:off x="7982730" y="91244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Otras técnicas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318" name="Google Shape;1318;p83" descr="Image result for museum specimen imag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945" y="1953749"/>
            <a:ext cx="5846646" cy="3847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7"/>
          <p:cNvSpPr/>
          <p:nvPr/>
        </p:nvSpPr>
        <p:spPr>
          <a:xfrm>
            <a:off x="0" y="-1"/>
            <a:ext cx="12192000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2" name="Google Shape;89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57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94" name="Google Shape;894;p57"/>
          <p:cNvSpPr/>
          <p:nvPr/>
        </p:nvSpPr>
        <p:spPr>
          <a:xfrm>
            <a:off x="636324" y="1187367"/>
            <a:ext cx="15183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Soportes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57"/>
          <p:cNvSpPr/>
          <p:nvPr/>
        </p:nvSpPr>
        <p:spPr>
          <a:xfrm>
            <a:off x="1825618" y="187924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Etiquetas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57"/>
          <p:cNvSpPr/>
          <p:nvPr/>
        </p:nvSpPr>
        <p:spPr>
          <a:xfrm>
            <a:off x="4925839" y="2751323"/>
            <a:ext cx="2151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“En seco” / “Húmedo”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p57" descr="Image result for museum specimen labe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8798" y="1283172"/>
            <a:ext cx="1948321" cy="897432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57"/>
          <p:cNvSpPr/>
          <p:nvPr/>
        </p:nvSpPr>
        <p:spPr>
          <a:xfrm>
            <a:off x="3297834" y="1903441"/>
            <a:ext cx="9925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Cuántas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7"/>
          <p:cNvSpPr/>
          <p:nvPr/>
        </p:nvSpPr>
        <p:spPr>
          <a:xfrm>
            <a:off x="3297833" y="2343062"/>
            <a:ext cx="14606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Disposición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7"/>
          <p:cNvSpPr/>
          <p:nvPr/>
        </p:nvSpPr>
        <p:spPr>
          <a:xfrm>
            <a:off x="4925839" y="2343062"/>
            <a:ext cx="17107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Suelto, acoplado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1" name="Google Shape;901;p57"/>
          <p:cNvGrpSpPr/>
          <p:nvPr/>
        </p:nvGrpSpPr>
        <p:grpSpPr>
          <a:xfrm>
            <a:off x="7420851" y="2131430"/>
            <a:ext cx="1651694" cy="1444517"/>
            <a:chOff x="4013200" y="2154609"/>
            <a:chExt cx="2057128" cy="1796231"/>
          </a:xfrm>
        </p:grpSpPr>
        <p:pic>
          <p:nvPicPr>
            <p:cNvPr id="902" name="Google Shape;902;p57" descr="Image result for insect label calbug"/>
            <p:cNvPicPr preferRelativeResize="0"/>
            <p:nvPr/>
          </p:nvPicPr>
          <p:blipFill rotWithShape="1">
            <a:blip r:embed="rId5">
              <a:alphaModFix/>
            </a:blip>
            <a:srcRect l="40821" t="43781" r="29578" b="30515"/>
            <a:stretch/>
          </p:blipFill>
          <p:spPr>
            <a:xfrm>
              <a:off x="4499009" y="2897042"/>
              <a:ext cx="1409700" cy="81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57" descr="Image result for insect label calbug"/>
            <p:cNvPicPr preferRelativeResize="0"/>
            <p:nvPr/>
          </p:nvPicPr>
          <p:blipFill rotWithShape="1">
            <a:blip r:embed="rId5">
              <a:alphaModFix/>
            </a:blip>
            <a:srcRect l="9312" t="23377" r="76555" b="66985"/>
            <a:stretch/>
          </p:blipFill>
          <p:spPr>
            <a:xfrm rot="-777740">
              <a:off x="4275017" y="3464393"/>
              <a:ext cx="673101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57" descr="Image result for insect label calbug"/>
            <p:cNvPicPr preferRelativeResize="0"/>
            <p:nvPr/>
          </p:nvPicPr>
          <p:blipFill rotWithShape="1">
            <a:blip r:embed="rId5">
              <a:alphaModFix/>
            </a:blip>
            <a:srcRect l="10378" t="35957" r="75489" b="53201"/>
            <a:stretch/>
          </p:blipFill>
          <p:spPr>
            <a:xfrm>
              <a:off x="4808997" y="3596019"/>
              <a:ext cx="673100" cy="342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57" descr="Image result for insect label calbug"/>
            <p:cNvPicPr preferRelativeResize="0"/>
            <p:nvPr/>
          </p:nvPicPr>
          <p:blipFill rotWithShape="1">
            <a:blip r:embed="rId5">
              <a:alphaModFix/>
            </a:blip>
            <a:srcRect l="12271" t="60912" r="73596" b="25033"/>
            <a:stretch/>
          </p:blipFill>
          <p:spPr>
            <a:xfrm>
              <a:off x="5397228" y="3506340"/>
              <a:ext cx="6731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57" descr="Image result for insect label calbug"/>
            <p:cNvPicPr preferRelativeResize="0"/>
            <p:nvPr/>
          </p:nvPicPr>
          <p:blipFill rotWithShape="1">
            <a:blip r:embed="rId5">
              <a:alphaModFix/>
            </a:blip>
            <a:srcRect l="5638" t="76780" r="72761" b="5549"/>
            <a:stretch/>
          </p:blipFill>
          <p:spPr>
            <a:xfrm rot="-961998">
              <a:off x="4070362" y="2453357"/>
              <a:ext cx="1028699" cy="55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7" name="Google Shape;907;p57" descr="Image result for insect label calbug"/>
            <p:cNvPicPr preferRelativeResize="0"/>
            <p:nvPr/>
          </p:nvPicPr>
          <p:blipFill rotWithShape="1">
            <a:blip r:embed="rId5">
              <a:alphaModFix/>
            </a:blip>
            <a:srcRect l="5725" t="47332" r="74541" b="40219"/>
            <a:stretch/>
          </p:blipFill>
          <p:spPr>
            <a:xfrm>
              <a:off x="5012197" y="2491362"/>
              <a:ext cx="939800" cy="39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8" name="Google Shape;908;p57" descr="Image result for insect label calbug"/>
            <p:cNvPicPr preferRelativeResize="0"/>
            <p:nvPr/>
          </p:nvPicPr>
          <p:blipFill rotWithShape="1">
            <a:blip r:embed="rId5">
              <a:alphaModFix/>
            </a:blip>
            <a:srcRect l="10928" t="7153" r="74939" b="82004"/>
            <a:stretch/>
          </p:blipFill>
          <p:spPr>
            <a:xfrm rot="533870">
              <a:off x="4878115" y="2204601"/>
              <a:ext cx="673100" cy="342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9" name="Google Shape;909;p57" descr="Image result for museum collection arachnolog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6206" y="1349389"/>
            <a:ext cx="1483022" cy="22293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Google Shape;910;p57"/>
          <p:cNvCxnSpPr/>
          <p:nvPr/>
        </p:nvCxnSpPr>
        <p:spPr>
          <a:xfrm>
            <a:off x="4865647" y="2358888"/>
            <a:ext cx="0" cy="738901"/>
          </a:xfrm>
          <a:prstGeom prst="straightConnector1">
            <a:avLst/>
          </a:prstGeom>
          <a:solidFill>
            <a:schemeClr val="folHlink">
              <a:alpha val="38823"/>
            </a:schemeClr>
          </a:solidFill>
          <a:ln w="38100" cap="flat" cmpd="sng">
            <a:solidFill>
              <a:srgbClr val="21216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1" name="Google Shape;911;p57"/>
          <p:cNvCxnSpPr/>
          <p:nvPr/>
        </p:nvCxnSpPr>
        <p:spPr>
          <a:xfrm>
            <a:off x="3219053" y="1918528"/>
            <a:ext cx="0" cy="738901"/>
          </a:xfrm>
          <a:prstGeom prst="straightConnector1">
            <a:avLst/>
          </a:prstGeom>
          <a:solidFill>
            <a:schemeClr val="folHlink">
              <a:alpha val="38823"/>
            </a:schemeClr>
          </a:solidFill>
          <a:ln w="38100" cap="flat" cmpd="sng">
            <a:solidFill>
              <a:srgbClr val="21216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2" name="Google Shape;912;p57" descr="Image result for log book natural history museum"/>
          <p:cNvPicPr preferRelativeResize="0"/>
          <p:nvPr/>
        </p:nvPicPr>
        <p:blipFill rotWithShape="1">
          <a:blip r:embed="rId7">
            <a:alphaModFix/>
          </a:blip>
          <a:srcRect t="2756" r="1488" b="55397"/>
          <a:stretch/>
        </p:blipFill>
        <p:spPr>
          <a:xfrm>
            <a:off x="4051661" y="3933355"/>
            <a:ext cx="6636990" cy="21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57"/>
          <p:cNvSpPr/>
          <p:nvPr/>
        </p:nvSpPr>
        <p:spPr>
          <a:xfrm>
            <a:off x="1828567" y="3865662"/>
            <a:ext cx="2121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Libros de entrada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57"/>
          <p:cNvSpPr/>
          <p:nvPr/>
        </p:nvSpPr>
        <p:spPr>
          <a:xfrm>
            <a:off x="2548579" y="4435369"/>
            <a:ext cx="13468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Disposición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84"/>
          <p:cNvSpPr txBox="1"/>
          <p:nvPr/>
        </p:nvSpPr>
        <p:spPr>
          <a:xfrm>
            <a:off x="7982730" y="91244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Otras técnicas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326" name="Google Shape;1326;p84" descr="Image result for museum specimen imag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945" y="1945974"/>
            <a:ext cx="5846646" cy="384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84" descr="http://journals.plos.org/plosone/article/figure/image?size=large&amp;id=info:doi/10.1371/journal.pone.0143402.g0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7426" y="1661952"/>
            <a:ext cx="6025549" cy="4263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85"/>
          <p:cNvSpPr txBox="1"/>
          <p:nvPr/>
        </p:nvSpPr>
        <p:spPr>
          <a:xfrm>
            <a:off x="7982730" y="91244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Otras técnicas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335" name="Google Shape;1335;p85" descr="Image result for museum specimen imag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945" y="1932026"/>
            <a:ext cx="5846646" cy="384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85" descr="http://journals.plos.org/plosone/article/figure/image?size=large&amp;id=info:doi/10.1371/journal.pone.0143402.g0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7426" y="1648004"/>
            <a:ext cx="6025549" cy="426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85" descr="http://bdj.pensoft.net/showimg.php?filename=oo_1953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9587" y="2618712"/>
            <a:ext cx="7444731" cy="3444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85"/>
          <p:cNvSpPr/>
          <p:nvPr/>
        </p:nvSpPr>
        <p:spPr>
          <a:xfrm>
            <a:off x="1269442" y="3316964"/>
            <a:ext cx="3136669" cy="1077218"/>
          </a:xfrm>
          <a:prstGeom prst="rect">
            <a:avLst/>
          </a:prstGeom>
          <a:noFill/>
          <a:ln>
            <a:noFill/>
          </a:ln>
          <a:effectLst>
            <a:outerShdw blurRad="25400" dist="12700" dir="9000000" algn="tr" rotWithShape="0">
              <a:schemeClr val="accent4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Equipamiento Procesamiento de imágenes</a:t>
            </a: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86"/>
          <p:cNvSpPr txBox="1"/>
          <p:nvPr/>
        </p:nvSpPr>
        <p:spPr>
          <a:xfrm>
            <a:off x="6683320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 / Escaneo 2D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46" name="Google Shape;1346;p86"/>
          <p:cNvSpPr/>
          <p:nvPr/>
        </p:nvSpPr>
        <p:spPr>
          <a:xfrm>
            <a:off x="2259495" y="1397320"/>
            <a:ext cx="2322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859"/>
              </a:buClr>
              <a:buSzPts val="2400"/>
              <a:buFont typeface="Roboto Light"/>
              <a:buNone/>
            </a:pPr>
            <a:r>
              <a:rPr lang="en-US" sz="2400" b="1">
                <a:solidFill>
                  <a:srgbClr val="595859"/>
                </a:solidFill>
                <a:latin typeface="Roboto Light"/>
                <a:ea typeface="Roboto Light"/>
                <a:cs typeface="Roboto Light"/>
                <a:sym typeface="Roboto Light"/>
              </a:rPr>
              <a:t>Imagen del especimen</a:t>
            </a:r>
            <a:endParaRPr sz="2400" b="1">
              <a:solidFill>
                <a:srgbClr val="5958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47" name="Google Shape;1347;p86" descr="Image result for insect bold system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6492" y="2713787"/>
            <a:ext cx="3228324" cy="215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86" descr="Image result for notes from nature calbug"/>
          <p:cNvPicPr preferRelativeResize="0"/>
          <p:nvPr/>
        </p:nvPicPr>
        <p:blipFill rotWithShape="1">
          <a:blip r:embed="rId5">
            <a:alphaModFix/>
          </a:blip>
          <a:srcRect r="2855"/>
          <a:stretch/>
        </p:blipFill>
        <p:spPr>
          <a:xfrm>
            <a:off x="7619831" y="2487041"/>
            <a:ext cx="3152165" cy="2605709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6"/>
          <p:cNvSpPr/>
          <p:nvPr/>
        </p:nvSpPr>
        <p:spPr>
          <a:xfrm>
            <a:off x="6683320" y="1397320"/>
            <a:ext cx="315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859"/>
              </a:buClr>
              <a:buSzPts val="2400"/>
              <a:buFont typeface="Roboto Light"/>
              <a:buNone/>
            </a:pPr>
            <a:r>
              <a:rPr lang="en-US" sz="2400" b="1">
                <a:solidFill>
                  <a:srgbClr val="595859"/>
                </a:solidFill>
                <a:latin typeface="Roboto Light"/>
                <a:ea typeface="Roboto Light"/>
                <a:cs typeface="Roboto Light"/>
                <a:sym typeface="Roboto Light"/>
              </a:rPr>
              <a:t>Imagen de los datos </a:t>
            </a:r>
            <a:endParaRPr sz="2400" b="1">
              <a:solidFill>
                <a:srgbClr val="5958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859"/>
              </a:buClr>
              <a:buSzPts val="2400"/>
              <a:buFont typeface="Roboto Light"/>
              <a:buNone/>
            </a:pPr>
            <a:r>
              <a:rPr lang="en-US" sz="2400" b="1">
                <a:solidFill>
                  <a:srgbClr val="595859"/>
                </a:solidFill>
                <a:latin typeface="Roboto Light"/>
                <a:ea typeface="Roboto Light"/>
                <a:cs typeface="Roboto Light"/>
                <a:sym typeface="Roboto Light"/>
              </a:rPr>
              <a:t>del especimen</a:t>
            </a:r>
            <a:endParaRPr sz="2400" b="1">
              <a:solidFill>
                <a:srgbClr val="5958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50" name="Google Shape;1350;p86"/>
          <p:cNvSpPr/>
          <p:nvPr/>
        </p:nvSpPr>
        <p:spPr>
          <a:xfrm>
            <a:off x="5034816" y="1397314"/>
            <a:ext cx="5229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859"/>
              </a:buClr>
              <a:buSzPts val="4800"/>
              <a:buFont typeface="Roboto Light"/>
              <a:buNone/>
            </a:pPr>
            <a:r>
              <a:rPr lang="en-US" sz="4800" b="1">
                <a:solidFill>
                  <a:srgbClr val="595859"/>
                </a:solidFill>
                <a:latin typeface="Roboto Light"/>
                <a:ea typeface="Roboto Light"/>
                <a:cs typeface="Roboto Light"/>
                <a:sym typeface="Roboto Light"/>
              </a:rPr>
              <a:t>≠</a:t>
            </a:r>
            <a:endParaRPr sz="4800">
              <a:solidFill>
                <a:srgbClr val="5958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51" name="Google Shape;1351;p86" descr="Image result for insect labels calbug"/>
          <p:cNvPicPr preferRelativeResize="0"/>
          <p:nvPr/>
        </p:nvPicPr>
        <p:blipFill rotWithShape="1">
          <a:blip r:embed="rId6">
            <a:alphaModFix/>
          </a:blip>
          <a:srcRect l="14591" r="22211"/>
          <a:stretch/>
        </p:blipFill>
        <p:spPr>
          <a:xfrm>
            <a:off x="5700830" y="2487040"/>
            <a:ext cx="1919000" cy="26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86"/>
          <p:cNvSpPr/>
          <p:nvPr/>
        </p:nvSpPr>
        <p:spPr>
          <a:xfrm>
            <a:off x="6085971" y="5351468"/>
            <a:ext cx="465300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2800"/>
              <a:buFont typeface="Roboto Light"/>
              <a:buNone/>
            </a:pPr>
            <a:r>
              <a:rPr lang="en-US" sz="2800" b="1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Transcripción de datos</a:t>
            </a:r>
            <a:endParaRPr sz="2800" b="1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87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60" name="Google Shape;1360;p87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61" name="Google Shape;1361;p87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62" name="Google Shape;1362;p87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63" name="Google Shape;1363;p87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1364" name="Google Shape;1364;p87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365" name="Google Shape;1365;p87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87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87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87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87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87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1" name="Google Shape;1371;p87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1372" name="Google Shape;1372;p87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87"/>
          <p:cNvSpPr/>
          <p:nvPr/>
        </p:nvSpPr>
        <p:spPr>
          <a:xfrm>
            <a:off x="8012937" y="4023642"/>
            <a:ext cx="3290752" cy="239553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87"/>
          <p:cNvSpPr/>
          <p:nvPr/>
        </p:nvSpPr>
        <p:spPr>
          <a:xfrm>
            <a:off x="4136229" y="4017744"/>
            <a:ext cx="3675360" cy="245451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87"/>
          <p:cNvSpPr txBox="1"/>
          <p:nvPr/>
        </p:nvSpPr>
        <p:spPr>
          <a:xfrm>
            <a:off x="1716927" y="4452410"/>
            <a:ext cx="1242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endParaRPr sz="2800">
              <a:solidFill>
                <a:srgbClr val="EB6B4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76" name="Google Shape;1376;p87"/>
          <p:cNvSpPr txBox="1"/>
          <p:nvPr/>
        </p:nvSpPr>
        <p:spPr>
          <a:xfrm>
            <a:off x="5183295" y="4454987"/>
            <a:ext cx="12137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endParaRPr sz="2800">
              <a:solidFill>
                <a:srgbClr val="EB6B4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77" name="Google Shape;1377;p87"/>
          <p:cNvSpPr txBox="1"/>
          <p:nvPr/>
        </p:nvSpPr>
        <p:spPr>
          <a:xfrm>
            <a:off x="8758868" y="4454987"/>
            <a:ext cx="17988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</a:t>
            </a:r>
            <a:endParaRPr sz="2800">
              <a:solidFill>
                <a:srgbClr val="EB6B4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78" name="Google Shape;1378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88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5" name="Google Shape;1385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88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</a:t>
            </a: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Calidad</a:t>
            </a:r>
            <a:endParaRPr/>
          </a:p>
        </p:txBody>
      </p:sp>
      <p:pic>
        <p:nvPicPr>
          <p:cNvPr id="1387" name="Google Shape;1387;p88" descr="Rob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2671" y="2954819"/>
            <a:ext cx="1241785" cy="1241785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88"/>
          <p:cNvSpPr/>
          <p:nvPr/>
        </p:nvSpPr>
        <p:spPr>
          <a:xfrm>
            <a:off x="4044326" y="2166428"/>
            <a:ext cx="36693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Casos “simples”</a:t>
            </a:r>
            <a:endParaRPr sz="2400" b="1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9" name="Google Shape;1389;p88"/>
          <p:cNvSpPr/>
          <p:nvPr/>
        </p:nvSpPr>
        <p:spPr>
          <a:xfrm>
            <a:off x="6929731" y="1281787"/>
            <a:ext cx="5107200" cy="14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Campos para los que se sugieren valores restringidos o vocabularios controlados</a:t>
            </a:r>
            <a:endParaRPr sz="2400" b="1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0" name="Google Shape;1390;p88"/>
          <p:cNvSpPr/>
          <p:nvPr/>
        </p:nvSpPr>
        <p:spPr>
          <a:xfrm>
            <a:off x="4044326" y="4970720"/>
            <a:ext cx="36693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Casos complejos</a:t>
            </a:r>
            <a:endParaRPr sz="2400" b="1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391" name="Google Shape;1391;p88"/>
          <p:cNvCxnSpPr/>
          <p:nvPr/>
        </p:nvCxnSpPr>
        <p:spPr>
          <a:xfrm>
            <a:off x="6763828" y="1281787"/>
            <a:ext cx="0" cy="192150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2" name="Google Shape;1392;p88"/>
          <p:cNvSpPr/>
          <p:nvPr/>
        </p:nvSpPr>
        <p:spPr>
          <a:xfrm>
            <a:off x="6929731" y="2716969"/>
            <a:ext cx="510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Campos geográficos</a:t>
            </a:r>
            <a:endParaRPr sz="2400" b="1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3" name="Google Shape;1393;p88"/>
          <p:cNvSpPr/>
          <p:nvPr/>
        </p:nvSpPr>
        <p:spPr>
          <a:xfrm>
            <a:off x="7084800" y="4959713"/>
            <a:ext cx="510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Campos taxonómicos</a:t>
            </a:r>
            <a:endParaRPr sz="2400" b="1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394" name="Google Shape;1394;p88"/>
          <p:cNvCxnSpPr/>
          <p:nvPr/>
        </p:nvCxnSpPr>
        <p:spPr>
          <a:xfrm>
            <a:off x="6772014" y="4862209"/>
            <a:ext cx="0" cy="719343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Google Shape;140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89"/>
          <p:cNvSpPr txBox="1"/>
          <p:nvPr/>
        </p:nvSpPr>
        <p:spPr>
          <a:xfrm>
            <a:off x="682388" y="199463"/>
            <a:ext cx="11737075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EB6B42"/>
                </a:solidFill>
                <a:latin typeface="Calibri"/>
                <a:ea typeface="Calibri"/>
                <a:cs typeface="Calibri"/>
                <a:sym typeface="Calibri"/>
              </a:rPr>
              <a:t>Campos Darwin Core con recomendación de uso de vocabularios controlados</a:t>
            </a:r>
            <a:endParaRPr sz="2600" b="1" i="0" u="none" strike="noStrike" cap="none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89"/>
          <p:cNvSpPr/>
          <p:nvPr/>
        </p:nvSpPr>
        <p:spPr>
          <a:xfrm>
            <a:off x="1377924" y="1978202"/>
            <a:ext cx="2680800" cy="1024200"/>
          </a:xfrm>
          <a:prstGeom prst="rect">
            <a:avLst/>
          </a:prstGeom>
          <a:solidFill>
            <a:srgbClr val="FFFDD0">
              <a:alpha val="50980"/>
            </a:srgbClr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basisOfRecord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89"/>
          <p:cNvSpPr/>
          <p:nvPr/>
        </p:nvSpPr>
        <p:spPr>
          <a:xfrm>
            <a:off x="7377275" y="2407408"/>
            <a:ext cx="3058800" cy="382500"/>
          </a:xfrm>
          <a:prstGeom prst="rect">
            <a:avLst/>
          </a:prstGeom>
          <a:solidFill>
            <a:srgbClr val="EFEFEF">
              <a:alpha val="50980"/>
            </a:srgbClr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organismScope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89"/>
          <p:cNvSpPr txBox="1"/>
          <p:nvPr/>
        </p:nvSpPr>
        <p:spPr>
          <a:xfrm>
            <a:off x="1377924" y="3043603"/>
            <a:ext cx="2680800" cy="1996500"/>
          </a:xfrm>
          <a:prstGeom prst="rect">
            <a:avLst/>
          </a:prstGeom>
          <a:solidFill>
            <a:srgbClr val="F1E6EB">
              <a:alpha val="50980"/>
            </a:srgbClr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sex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lifeStage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reproductiveCondition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behavior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establishmentMeans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occurrenceStatus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disposition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89"/>
          <p:cNvSpPr/>
          <p:nvPr/>
        </p:nvSpPr>
        <p:spPr>
          <a:xfrm>
            <a:off x="4139249" y="1982052"/>
            <a:ext cx="3157500" cy="3057900"/>
          </a:xfrm>
          <a:prstGeom prst="rect">
            <a:avLst/>
          </a:prstGeom>
          <a:solidFill>
            <a:srgbClr val="FFF5F3">
              <a:alpha val="50980"/>
            </a:srgbClr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higherGeographyID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continent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waterBody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islandGroup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island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country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countryCode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geodeticDatum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verbatimCoordinateSystem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verbatimSRS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georeferenceVerificationStatus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89"/>
          <p:cNvSpPr/>
          <p:nvPr/>
        </p:nvSpPr>
        <p:spPr>
          <a:xfrm>
            <a:off x="7377275" y="2832760"/>
            <a:ext cx="3058800" cy="382500"/>
          </a:xfrm>
          <a:prstGeom prst="rect">
            <a:avLst/>
          </a:prstGeom>
          <a:solidFill>
            <a:srgbClr val="F2FFE5">
              <a:alpha val="50980"/>
            </a:srgbClr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sampleSizeUnit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89"/>
          <p:cNvSpPr txBox="1"/>
          <p:nvPr/>
        </p:nvSpPr>
        <p:spPr>
          <a:xfrm>
            <a:off x="7377275" y="3248739"/>
            <a:ext cx="3058800" cy="860400"/>
          </a:xfrm>
          <a:prstGeom prst="rect">
            <a:avLst/>
          </a:prstGeom>
          <a:solidFill>
            <a:srgbClr val="D9E9ED">
              <a:alpha val="50980"/>
            </a:srgbClr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taxonRank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nomenclaturalCode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taxonomicStatus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89"/>
          <p:cNvSpPr/>
          <p:nvPr/>
        </p:nvSpPr>
        <p:spPr>
          <a:xfrm>
            <a:off x="7377269" y="1982041"/>
            <a:ext cx="3157500" cy="382500"/>
          </a:xfrm>
          <a:prstGeom prst="rect">
            <a:avLst/>
          </a:prstGeom>
          <a:solidFill>
            <a:srgbClr val="D9EAD3">
              <a:alpha val="20000"/>
            </a:srgbClr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identificationVerificationStatus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89"/>
          <p:cNvSpPr txBox="1"/>
          <p:nvPr/>
        </p:nvSpPr>
        <p:spPr>
          <a:xfrm>
            <a:off x="7377275" y="4143400"/>
            <a:ext cx="3058800" cy="533400"/>
          </a:xfrm>
          <a:prstGeom prst="rect">
            <a:avLst/>
          </a:prstGeom>
          <a:solidFill>
            <a:srgbClr val="D9EAD3">
              <a:alpha val="50980"/>
            </a:srgbClr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measurementType</a:t>
            </a: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measurementUnit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89"/>
          <p:cNvSpPr txBox="1"/>
          <p:nvPr/>
        </p:nvSpPr>
        <p:spPr>
          <a:xfrm>
            <a:off x="7377275" y="4724676"/>
            <a:ext cx="3058800" cy="315300"/>
          </a:xfrm>
          <a:prstGeom prst="rect">
            <a:avLst/>
          </a:prstGeom>
          <a:solidFill>
            <a:srgbClr val="EFEFEF">
              <a:alpha val="50980"/>
            </a:srgbClr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relationshipOfResource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0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7" name="Google Shape;141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90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</a:t>
            </a: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Calidad</a:t>
            </a:r>
            <a:endParaRPr/>
          </a:p>
        </p:txBody>
      </p:sp>
      <p:pic>
        <p:nvPicPr>
          <p:cNvPr id="1419" name="Google Shape;1419;p90" descr="Rob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2671" y="2954819"/>
            <a:ext cx="1241785" cy="1241785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90"/>
          <p:cNvSpPr/>
          <p:nvPr/>
        </p:nvSpPr>
        <p:spPr>
          <a:xfrm>
            <a:off x="6096000" y="3012584"/>
            <a:ext cx="36693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Herramientas</a:t>
            </a:r>
            <a:endParaRPr sz="4400" b="1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91"/>
          <p:cNvSpPr/>
          <p:nvPr/>
        </p:nvSpPr>
        <p:spPr>
          <a:xfrm>
            <a:off x="838200" y="2338251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Planificación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8" name="Google Shape;1428;p91"/>
          <p:cNvSpPr/>
          <p:nvPr/>
        </p:nvSpPr>
        <p:spPr>
          <a:xfrm>
            <a:off x="2479764" y="2338250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Recolección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9" name="Google Shape;1429;p91"/>
          <p:cNvSpPr/>
          <p:nvPr/>
        </p:nvSpPr>
        <p:spPr>
          <a:xfrm>
            <a:off x="4134978" y="2338249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0" name="Google Shape;1430;p91"/>
          <p:cNvSpPr/>
          <p:nvPr/>
        </p:nvSpPr>
        <p:spPr>
          <a:xfrm>
            <a:off x="5790192" y="2338248"/>
            <a:ext cx="2021397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Digitalización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1" name="Google Shape;1431;p91"/>
          <p:cNvSpPr/>
          <p:nvPr/>
        </p:nvSpPr>
        <p:spPr>
          <a:xfrm>
            <a:off x="7949295" y="2338247"/>
            <a:ext cx="1500051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 de calidad</a:t>
            </a:r>
            <a:endParaRPr/>
          </a:p>
        </p:txBody>
      </p:sp>
      <p:sp>
        <p:nvSpPr>
          <p:cNvPr id="1432" name="Google Shape;1432;p91"/>
          <p:cNvSpPr/>
          <p:nvPr/>
        </p:nvSpPr>
        <p:spPr>
          <a:xfrm>
            <a:off x="9583745" y="2338247"/>
            <a:ext cx="1719944" cy="1500051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12700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AEBF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 en línea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AEBF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433" name="Google Shape;1433;p91" descr="Calendario mensu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75" y="23382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91" descr="Mapa con marcad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04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91" descr="Portapape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233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91" descr="Equip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9791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91" descr="Robo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7960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91" descr="Enrutador inalámbric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3717" y="2333928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9" name="Google Shape;1439;p91"/>
          <p:cNvCxnSpPr/>
          <p:nvPr/>
        </p:nvCxnSpPr>
        <p:spPr>
          <a:xfrm>
            <a:off x="838200" y="2103120"/>
            <a:ext cx="10515600" cy="0"/>
          </a:xfrm>
          <a:prstGeom prst="straightConnector1">
            <a:avLst/>
          </a:prstGeom>
          <a:noFill/>
          <a:ln w="38100" cap="flat" cmpd="sng">
            <a:solidFill>
              <a:srgbClr val="EB6B42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1440" name="Google Shape;1440;p91"/>
          <p:cNvSpPr/>
          <p:nvPr/>
        </p:nvSpPr>
        <p:spPr>
          <a:xfrm>
            <a:off x="838200" y="4027516"/>
            <a:ext cx="3141615" cy="235680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91"/>
          <p:cNvSpPr/>
          <p:nvPr/>
        </p:nvSpPr>
        <p:spPr>
          <a:xfrm>
            <a:off x="8012937" y="4023642"/>
            <a:ext cx="3290752" cy="239553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91"/>
          <p:cNvSpPr/>
          <p:nvPr/>
        </p:nvSpPr>
        <p:spPr>
          <a:xfrm>
            <a:off x="4136229" y="4017744"/>
            <a:ext cx="3675360" cy="245451"/>
          </a:xfrm>
          <a:prstGeom prst="roundRect">
            <a:avLst>
              <a:gd name="adj" fmla="val 16667"/>
            </a:avLst>
          </a:prstGeom>
          <a:solidFill>
            <a:srgbClr val="EB6B42"/>
          </a:solidFill>
          <a:ln w="12700" cap="flat" cmpd="sng">
            <a:solidFill>
              <a:srgbClr val="595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91"/>
          <p:cNvSpPr txBox="1"/>
          <p:nvPr/>
        </p:nvSpPr>
        <p:spPr>
          <a:xfrm>
            <a:off x="1716927" y="4452410"/>
            <a:ext cx="1242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Colecta</a:t>
            </a:r>
            <a:endParaRPr sz="2800">
              <a:solidFill>
                <a:srgbClr val="EB6B4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4" name="Google Shape;1444;p91"/>
          <p:cNvSpPr txBox="1"/>
          <p:nvPr/>
        </p:nvSpPr>
        <p:spPr>
          <a:xfrm>
            <a:off x="5183295" y="4454987"/>
            <a:ext cx="12137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Manejo</a:t>
            </a:r>
            <a:endParaRPr sz="2800">
              <a:solidFill>
                <a:srgbClr val="EB6B4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5" name="Google Shape;1445;p91"/>
          <p:cNvSpPr txBox="1"/>
          <p:nvPr/>
        </p:nvSpPr>
        <p:spPr>
          <a:xfrm>
            <a:off x="8758868" y="4454987"/>
            <a:ext cx="17988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Publicación</a:t>
            </a:r>
            <a:endParaRPr sz="2800">
              <a:solidFill>
                <a:srgbClr val="EB6B4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6" name="Google Shape;1446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Light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Flujo de Datos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2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3" name="Google Shape;145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92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</a:t>
            </a: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sp>
        <p:nvSpPr>
          <p:cNvPr id="1455" name="Google Shape;1455;p92"/>
          <p:cNvSpPr txBox="1"/>
          <p:nvPr/>
        </p:nvSpPr>
        <p:spPr>
          <a:xfrm>
            <a:off x="4095488" y="1822881"/>
            <a:ext cx="8104376" cy="411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¿Cómo, dónde y con quién comparto los datos?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¿Cómo? </a:t>
            </a: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Estándares, protocolos y herramientas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¿Dónde? </a:t>
            </a: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Repositorios y portales 🡪 GBIF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¿Con quién? </a:t>
            </a:r>
            <a:r>
              <a:rPr lang="en-US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Comunidad 🡪 Citar los datos</a:t>
            </a:r>
            <a:endParaRPr sz="2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Fotografías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Registros sin material 🡪 Ciencia Ciudadana</a:t>
            </a:r>
            <a:endParaRPr/>
          </a:p>
          <a:p>
            <a:pPr marL="10159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Colecta destructiva 🡪 Metagenómica</a:t>
            </a:r>
            <a:endParaRPr sz="2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456" name="Google Shape;1456;p92" descr="Enrutador inalámbri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2221" y="2666524"/>
            <a:ext cx="1408683" cy="140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3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3" name="Google Shape;1463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93"/>
          <p:cNvSpPr txBox="1"/>
          <p:nvPr/>
        </p:nvSpPr>
        <p:spPr>
          <a:xfrm>
            <a:off x="172645" y="4620392"/>
            <a:ext cx="40443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 </a:t>
            </a:r>
            <a:r>
              <a:rPr lang="en-US" sz="48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</a:t>
            </a:r>
            <a:r>
              <a:rPr lang="en-US" sz="4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Datos</a:t>
            </a:r>
            <a:endParaRPr/>
          </a:p>
        </p:txBody>
      </p:sp>
      <p:pic>
        <p:nvPicPr>
          <p:cNvPr id="1465" name="Google Shape;1465;p93" descr="Enrutador inalámbri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2221" y="2666524"/>
            <a:ext cx="1408683" cy="1408683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93"/>
          <p:cNvSpPr txBox="1"/>
          <p:nvPr/>
        </p:nvSpPr>
        <p:spPr>
          <a:xfrm>
            <a:off x="4044326" y="444948"/>
            <a:ext cx="801933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EB6B42"/>
              </a:buClr>
              <a:buSzPts val="3000"/>
              <a:buFont typeface="Roboto Thin"/>
              <a:buNone/>
            </a:pPr>
            <a:r>
              <a:rPr lang="en-US" sz="3000" b="1" i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La calidad de los datos se puede mejorar, pero su estado presente NO ES EXCUSA para no compartir los datos</a:t>
            </a:r>
            <a:endParaRPr sz="3000" i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467" name="Google Shape;1467;p93"/>
          <p:cNvSpPr txBox="1"/>
          <p:nvPr/>
        </p:nvSpPr>
        <p:spPr>
          <a:xfrm>
            <a:off x="4345307" y="3105711"/>
            <a:ext cx="741737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COMPARTIR</a:t>
            </a:r>
            <a:r>
              <a:rPr lang="en-US" sz="30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DATOS FOMENTA EL INTERCAMBIO DE </a:t>
            </a:r>
            <a:r>
              <a:rPr lang="en-US" sz="30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CONOCIMIENTO</a:t>
            </a:r>
            <a:r>
              <a:rPr lang="en-US" sz="30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Y PERMITE EL </a:t>
            </a:r>
            <a:r>
              <a:rPr lang="en-US" sz="30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USO</a:t>
            </a:r>
            <a:r>
              <a:rPr lang="en-US" sz="30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Y MEJORAMIENTO CONTINUOS</a:t>
            </a:r>
            <a:endParaRPr sz="3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8"/>
          <p:cNvSpPr/>
          <p:nvPr/>
        </p:nvSpPr>
        <p:spPr>
          <a:xfrm>
            <a:off x="0" y="-1"/>
            <a:ext cx="12192000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" name="Google Shape;92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58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23" name="Google Shape;923;p58"/>
          <p:cNvSpPr/>
          <p:nvPr/>
        </p:nvSpPr>
        <p:spPr>
          <a:xfrm>
            <a:off x="636324" y="1187367"/>
            <a:ext cx="15183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Soportes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4" name="Google Shape;924;p58"/>
          <p:cNvGrpSpPr/>
          <p:nvPr/>
        </p:nvGrpSpPr>
        <p:grpSpPr>
          <a:xfrm>
            <a:off x="4267312" y="1093488"/>
            <a:ext cx="2199525" cy="2862340"/>
            <a:chOff x="3377652" y="1834915"/>
            <a:chExt cx="2199525" cy="2862340"/>
          </a:xfrm>
        </p:grpSpPr>
        <p:pic>
          <p:nvPicPr>
            <p:cNvPr id="925" name="Google Shape;925;p58" descr="Image result for cryptogams museum collection"/>
            <p:cNvPicPr preferRelativeResize="0"/>
            <p:nvPr/>
          </p:nvPicPr>
          <p:blipFill rotWithShape="1">
            <a:blip r:embed="rId4">
              <a:alphaModFix/>
            </a:blip>
            <a:srcRect l="685" t="2667" r="36703" b="2264"/>
            <a:stretch/>
          </p:blipFill>
          <p:spPr>
            <a:xfrm>
              <a:off x="3616447" y="1834915"/>
              <a:ext cx="1960730" cy="2862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58" descr="Image result for cryptogams museum collection"/>
            <p:cNvPicPr preferRelativeResize="0"/>
            <p:nvPr/>
          </p:nvPicPr>
          <p:blipFill rotWithShape="1">
            <a:blip r:embed="rId5">
              <a:alphaModFix/>
            </a:blip>
            <a:srcRect l="66404" t="18632" r="1396" b="50716"/>
            <a:stretch/>
          </p:blipFill>
          <p:spPr>
            <a:xfrm>
              <a:off x="3377652" y="2339343"/>
              <a:ext cx="826696" cy="756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58" descr="Image result for cryptogams museum collection"/>
            <p:cNvPicPr preferRelativeResize="0"/>
            <p:nvPr/>
          </p:nvPicPr>
          <p:blipFill rotWithShape="1">
            <a:blip r:embed="rId4">
              <a:alphaModFix/>
            </a:blip>
            <a:srcRect l="66677" t="52974" r="1120" b="16374"/>
            <a:stretch/>
          </p:blipFill>
          <p:spPr>
            <a:xfrm>
              <a:off x="3831805" y="2861583"/>
              <a:ext cx="917705" cy="839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8" name="Google Shape;928;p58" descr="Image result for herbarium sheets"/>
          <p:cNvPicPr preferRelativeResize="0"/>
          <p:nvPr/>
        </p:nvPicPr>
        <p:blipFill rotWithShape="1">
          <a:blip r:embed="rId6">
            <a:alphaModFix/>
          </a:blip>
          <a:srcRect l="3483" t="3462" r="3073" b="1487"/>
          <a:stretch/>
        </p:blipFill>
        <p:spPr>
          <a:xfrm>
            <a:off x="6661673" y="891282"/>
            <a:ext cx="2173856" cy="311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8" descr="Image result for herbarium sheet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3197" y="976560"/>
            <a:ext cx="1891740" cy="275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8" descr="http://2.bp.blogspot.com/_JjoC7eqPOTQ/TDn_rjyYayI/AAAAAAAAANo/UEkvz6lSlkM/s1600/diary_med-res_650w.jpg"/>
          <p:cNvPicPr preferRelativeResize="0"/>
          <p:nvPr/>
        </p:nvPicPr>
        <p:blipFill rotWithShape="1">
          <a:blip r:embed="rId8">
            <a:alphaModFix/>
          </a:blip>
          <a:srcRect l="2013" t="2104" r="1086" b="37503"/>
          <a:stretch/>
        </p:blipFill>
        <p:spPr>
          <a:xfrm>
            <a:off x="3694371" y="4246476"/>
            <a:ext cx="4022836" cy="209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8"/>
          <p:cNvPicPr preferRelativeResize="0"/>
          <p:nvPr/>
        </p:nvPicPr>
        <p:blipFill rotWithShape="1">
          <a:blip r:embed="rId9">
            <a:alphaModFix/>
          </a:blip>
          <a:srcRect l="17146" t="9195" r="16997" b="13686"/>
          <a:stretch/>
        </p:blipFill>
        <p:spPr>
          <a:xfrm rot="-452843">
            <a:off x="5980062" y="4023998"/>
            <a:ext cx="3495722" cy="2209622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58"/>
          <p:cNvSpPr/>
          <p:nvPr/>
        </p:nvSpPr>
        <p:spPr>
          <a:xfrm>
            <a:off x="1296640" y="4094644"/>
            <a:ext cx="1967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Notas de campo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58"/>
          <p:cNvSpPr/>
          <p:nvPr/>
        </p:nvSpPr>
        <p:spPr>
          <a:xfrm>
            <a:off x="1296639" y="2034042"/>
            <a:ext cx="24416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Láminas de herbario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58"/>
          <p:cNvSpPr/>
          <p:nvPr/>
        </p:nvSpPr>
        <p:spPr>
          <a:xfrm>
            <a:off x="2016652" y="4616102"/>
            <a:ext cx="13468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Disposición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8"/>
          <p:cNvSpPr/>
          <p:nvPr/>
        </p:nvSpPr>
        <p:spPr>
          <a:xfrm>
            <a:off x="2016652" y="2586278"/>
            <a:ext cx="13468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Disposición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94"/>
          <p:cNvSpPr txBox="1"/>
          <p:nvPr/>
        </p:nvSpPr>
        <p:spPr>
          <a:xfrm>
            <a:off x="2987040" y="4563291"/>
            <a:ext cx="579990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B6B42"/>
                </a:solidFill>
                <a:latin typeface="Roboto Medium"/>
                <a:ea typeface="Roboto Medium"/>
                <a:cs typeface="Roboto Medium"/>
                <a:sym typeface="Roboto Medium"/>
              </a:rPr>
              <a:t>¡Gracias!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9"/>
          <p:cNvSpPr/>
          <p:nvPr/>
        </p:nvSpPr>
        <p:spPr>
          <a:xfrm>
            <a:off x="0" y="-1"/>
            <a:ext cx="12192000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59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44" name="Google Shape;944;p59"/>
          <p:cNvSpPr/>
          <p:nvPr/>
        </p:nvSpPr>
        <p:spPr>
          <a:xfrm>
            <a:off x="677951" y="1181320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Preparaciones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59" descr="Image result for wood collection herbarium museum"/>
          <p:cNvPicPr preferRelativeResize="0"/>
          <p:nvPr/>
        </p:nvPicPr>
        <p:blipFill rotWithShape="1">
          <a:blip r:embed="rId4">
            <a:alphaModFix/>
          </a:blip>
          <a:srcRect t="27368"/>
          <a:stretch/>
        </p:blipFill>
        <p:spPr>
          <a:xfrm>
            <a:off x="8244179" y="3505067"/>
            <a:ext cx="2906691" cy="274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59" descr="Image result for museum collection arachnolog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2954" y="3145113"/>
            <a:ext cx="1908192" cy="28685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7" name="Google Shape;947;p59"/>
          <p:cNvGrpSpPr/>
          <p:nvPr/>
        </p:nvGrpSpPr>
        <p:grpSpPr>
          <a:xfrm>
            <a:off x="4845202" y="3004834"/>
            <a:ext cx="4459517" cy="3041961"/>
            <a:chOff x="2785556" y="53292"/>
            <a:chExt cx="4216400" cy="2840132"/>
          </a:xfrm>
        </p:grpSpPr>
        <p:pic>
          <p:nvPicPr>
            <p:cNvPr id="948" name="Google Shape;948;p59" descr="Image result for mammal preparations museum skull skin"/>
            <p:cNvPicPr preferRelativeResize="0"/>
            <p:nvPr/>
          </p:nvPicPr>
          <p:blipFill rotWithShape="1">
            <a:blip r:embed="rId6">
              <a:alphaModFix/>
            </a:blip>
            <a:srcRect l="2893" t="12883"/>
            <a:stretch/>
          </p:blipFill>
          <p:spPr>
            <a:xfrm>
              <a:off x="2785556" y="58292"/>
              <a:ext cx="4216400" cy="2835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59"/>
            <p:cNvSpPr/>
            <p:nvPr/>
          </p:nvSpPr>
          <p:spPr>
            <a:xfrm>
              <a:off x="3615201" y="53292"/>
              <a:ext cx="2557110" cy="338554"/>
            </a:xfrm>
            <a:prstGeom prst="rect">
              <a:avLst/>
            </a:prstGeom>
            <a:solidFill>
              <a:srgbClr val="71BEC4">
                <a:alpha val="69019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Arial"/>
                <a:buNone/>
              </a:pPr>
              <a:r>
                <a:rPr lang="en-US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Preparaciones múltiples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9"/>
            <p:cNvSpPr txBox="1"/>
            <p:nvPr/>
          </p:nvSpPr>
          <p:spPr>
            <a:xfrm>
              <a:off x="4680511" y="680110"/>
              <a:ext cx="520159" cy="316092"/>
            </a:xfrm>
            <a:prstGeom prst="rect">
              <a:avLst/>
            </a:prstGeom>
            <a:solidFill>
              <a:srgbClr val="CBCBEF">
                <a:alpha val="69019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Arial"/>
                <a:buNone/>
              </a:pPr>
              <a:r>
                <a:rPr lang="en-US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Piel</a:t>
              </a:r>
              <a:endParaRPr sz="16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9"/>
            <p:cNvSpPr txBox="1"/>
            <p:nvPr/>
          </p:nvSpPr>
          <p:spPr>
            <a:xfrm>
              <a:off x="5948062" y="2421369"/>
              <a:ext cx="841468" cy="316092"/>
            </a:xfrm>
            <a:prstGeom prst="rect">
              <a:avLst/>
            </a:prstGeom>
            <a:solidFill>
              <a:srgbClr val="CBCBEF">
                <a:alpha val="69019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Arial"/>
                <a:buNone/>
              </a:pPr>
              <a:r>
                <a:rPr lang="en-US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Cráneo</a:t>
              </a:r>
              <a:endParaRPr sz="16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2" name="Google Shape;952;p59" descr="Image result for tissue sample museum"/>
            <p:cNvPicPr preferRelativeResize="0"/>
            <p:nvPr/>
          </p:nvPicPr>
          <p:blipFill rotWithShape="1">
            <a:blip r:embed="rId7">
              <a:alphaModFix/>
            </a:blip>
            <a:srcRect l="55055" t="2332" r="25389" b="7332"/>
            <a:stretch/>
          </p:blipFill>
          <p:spPr>
            <a:xfrm>
              <a:off x="4163380" y="1856620"/>
              <a:ext cx="336675" cy="1036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3" name="Google Shape;953;p59"/>
            <p:cNvSpPr txBox="1"/>
            <p:nvPr/>
          </p:nvSpPr>
          <p:spPr>
            <a:xfrm>
              <a:off x="4554608" y="2287313"/>
              <a:ext cx="731557" cy="316092"/>
            </a:xfrm>
            <a:prstGeom prst="rect">
              <a:avLst/>
            </a:prstGeom>
            <a:solidFill>
              <a:srgbClr val="CBCBEF">
                <a:alpha val="69019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Arial"/>
                <a:buNone/>
              </a:pPr>
              <a:r>
                <a:rPr lang="en-US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Tejido</a:t>
              </a:r>
              <a:endParaRPr sz="16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4" name="Google Shape;954;p59" descr="Image result for gastropod collection museum"/>
          <p:cNvPicPr preferRelativeResize="0"/>
          <p:nvPr/>
        </p:nvPicPr>
        <p:blipFill rotWithShape="1">
          <a:blip r:embed="rId8">
            <a:alphaModFix/>
          </a:blip>
          <a:srcRect l="35347" t="22129" r="17507" b="25687"/>
          <a:stretch/>
        </p:blipFill>
        <p:spPr>
          <a:xfrm rot="-1347493">
            <a:off x="9004700" y="2138539"/>
            <a:ext cx="1668816" cy="1223798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59"/>
          <p:cNvSpPr/>
          <p:nvPr/>
        </p:nvSpPr>
        <p:spPr>
          <a:xfrm>
            <a:off x="3694985" y="1254159"/>
            <a:ext cx="714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Manejo de especímenes y soportes de información asociados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(etiquetas, láminas, etc.)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6" name="Google Shape;956;p59" descr="Image result for egg nest collection museum"/>
          <p:cNvPicPr preferRelativeResize="0"/>
          <p:nvPr/>
        </p:nvPicPr>
        <p:blipFill rotWithShape="1">
          <a:blip r:embed="rId9">
            <a:alphaModFix/>
          </a:blip>
          <a:srcRect l="14702" t="5343" r="13008" b="57202"/>
          <a:stretch/>
        </p:blipFill>
        <p:spPr>
          <a:xfrm rot="-5400000">
            <a:off x="22073" y="3443311"/>
            <a:ext cx="4154880" cy="1077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7" name="Google Shape;957;p59"/>
          <p:cNvGrpSpPr/>
          <p:nvPr/>
        </p:nvGrpSpPr>
        <p:grpSpPr>
          <a:xfrm>
            <a:off x="2126046" y="2697161"/>
            <a:ext cx="1272124" cy="3346678"/>
            <a:chOff x="1836410" y="3511322"/>
            <a:chExt cx="1272124" cy="3346678"/>
          </a:xfrm>
        </p:grpSpPr>
        <p:pic>
          <p:nvPicPr>
            <p:cNvPr id="958" name="Google Shape;958;p59" descr="Image result for insect label calbug"/>
            <p:cNvPicPr preferRelativeResize="0"/>
            <p:nvPr/>
          </p:nvPicPr>
          <p:blipFill rotWithShape="1">
            <a:blip r:embed="rId10">
              <a:alphaModFix/>
            </a:blip>
            <a:srcRect l="10928" t="7153" r="74939" b="82004"/>
            <a:stretch/>
          </p:blipFill>
          <p:spPr>
            <a:xfrm rot="-764803">
              <a:off x="2515489" y="5900202"/>
              <a:ext cx="540441" cy="2757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9" name="Google Shape;959;p59"/>
            <p:cNvGrpSpPr/>
            <p:nvPr/>
          </p:nvGrpSpPr>
          <p:grpSpPr>
            <a:xfrm>
              <a:off x="1852949" y="3511322"/>
              <a:ext cx="1139051" cy="3346678"/>
              <a:chOff x="15866" y="1428905"/>
              <a:chExt cx="1139051" cy="3346678"/>
            </a:xfrm>
          </p:grpSpPr>
          <p:pic>
            <p:nvPicPr>
              <p:cNvPr id="960" name="Google Shape;960;p59" descr="Image result for insect on pin label"/>
              <p:cNvPicPr preferRelativeResize="0"/>
              <p:nvPr/>
            </p:nvPicPr>
            <p:blipFill rotWithShape="1">
              <a:blip r:embed="rId11">
                <a:alphaModFix/>
              </a:blip>
              <a:srcRect r="38016"/>
              <a:stretch/>
            </p:blipFill>
            <p:spPr>
              <a:xfrm>
                <a:off x="15866" y="1428905"/>
                <a:ext cx="1076732" cy="3346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1" name="Google Shape;961;p59"/>
              <p:cNvSpPr/>
              <p:nvPr/>
            </p:nvSpPr>
            <p:spPr>
              <a:xfrm>
                <a:off x="1030278" y="1561535"/>
                <a:ext cx="124639" cy="1516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62" name="Google Shape;962;p59" descr="Image result for insect label calbug"/>
            <p:cNvPicPr preferRelativeResize="0"/>
            <p:nvPr/>
          </p:nvPicPr>
          <p:blipFill rotWithShape="1">
            <a:blip r:embed="rId12">
              <a:alphaModFix/>
            </a:blip>
            <a:srcRect l="9312" t="23377" r="76555" b="66985"/>
            <a:stretch/>
          </p:blipFill>
          <p:spPr>
            <a:xfrm rot="1950882">
              <a:off x="2209422" y="4854997"/>
              <a:ext cx="540441" cy="203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3" name="Google Shape;963;p59"/>
            <p:cNvSpPr/>
            <p:nvPr/>
          </p:nvSpPr>
          <p:spPr>
            <a:xfrm>
              <a:off x="1903593" y="6267061"/>
              <a:ext cx="815774" cy="3055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" name="Google Shape;964;p59" descr="Image result for insect label calbug"/>
            <p:cNvPicPr preferRelativeResize="0"/>
            <p:nvPr/>
          </p:nvPicPr>
          <p:blipFill rotWithShape="1">
            <a:blip r:embed="rId10">
              <a:alphaModFix/>
            </a:blip>
            <a:srcRect l="12271" t="60912" r="73596" b="25033"/>
            <a:stretch/>
          </p:blipFill>
          <p:spPr>
            <a:xfrm rot="938524">
              <a:off x="2529910" y="6212882"/>
              <a:ext cx="540441" cy="357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9" descr="Image result for insect label calbug"/>
            <p:cNvPicPr preferRelativeResize="0"/>
            <p:nvPr/>
          </p:nvPicPr>
          <p:blipFill rotWithShape="1">
            <a:blip r:embed="rId12">
              <a:alphaModFix/>
            </a:blip>
            <a:srcRect l="5725" t="47332" r="74541" b="40219"/>
            <a:stretch/>
          </p:blipFill>
          <p:spPr>
            <a:xfrm rot="2091414">
              <a:off x="2165497" y="5171394"/>
              <a:ext cx="562014" cy="248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59" descr="Image result for insect label calbug"/>
            <p:cNvPicPr preferRelativeResize="0"/>
            <p:nvPr/>
          </p:nvPicPr>
          <p:blipFill rotWithShape="1">
            <a:blip r:embed="rId13">
              <a:alphaModFix/>
            </a:blip>
            <a:srcRect l="10378" t="35957" r="75489" b="53201"/>
            <a:stretch/>
          </p:blipFill>
          <p:spPr>
            <a:xfrm rot="1986913">
              <a:off x="2234478" y="4455032"/>
              <a:ext cx="477644" cy="233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7" name="Google Shape;967;p59" descr="Image result for insect label calbug"/>
            <p:cNvPicPr preferRelativeResize="0"/>
            <p:nvPr/>
          </p:nvPicPr>
          <p:blipFill rotWithShape="1">
            <a:blip r:embed="rId10">
              <a:alphaModFix/>
            </a:blip>
            <a:srcRect l="5638" t="76780" r="72761" b="5549"/>
            <a:stretch/>
          </p:blipFill>
          <p:spPr>
            <a:xfrm rot="-961998">
              <a:off x="1877767" y="6169473"/>
              <a:ext cx="742676" cy="4040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8" name="Google Shape;968;p59"/>
          <p:cNvSpPr txBox="1"/>
          <p:nvPr/>
        </p:nvSpPr>
        <p:spPr>
          <a:xfrm>
            <a:off x="9991334" y="2960380"/>
            <a:ext cx="663964" cy="338554"/>
          </a:xfrm>
          <a:prstGeom prst="rect">
            <a:avLst/>
          </a:prstGeom>
          <a:solidFill>
            <a:srgbClr val="CBCBEF">
              <a:alpha val="6901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Fósil</a:t>
            </a:r>
            <a:endParaRPr sz="16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9"/>
          <p:cNvSpPr txBox="1"/>
          <p:nvPr/>
        </p:nvSpPr>
        <p:spPr>
          <a:xfrm>
            <a:off x="9776387" y="4178127"/>
            <a:ext cx="902812" cy="338554"/>
          </a:xfrm>
          <a:prstGeom prst="rect">
            <a:avLst/>
          </a:prstGeom>
          <a:solidFill>
            <a:srgbClr val="CBCBEF">
              <a:alpha val="6901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Madera</a:t>
            </a:r>
            <a:endParaRPr sz="16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9"/>
          <p:cNvSpPr txBox="1"/>
          <p:nvPr/>
        </p:nvSpPr>
        <p:spPr>
          <a:xfrm>
            <a:off x="2513476" y="4838710"/>
            <a:ext cx="768160" cy="338554"/>
          </a:xfrm>
          <a:prstGeom prst="rect">
            <a:avLst/>
          </a:prstGeom>
          <a:solidFill>
            <a:srgbClr val="CBCBEF">
              <a:alpha val="6901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Alfiler</a:t>
            </a:r>
            <a:endParaRPr sz="16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59"/>
          <p:cNvSpPr txBox="1"/>
          <p:nvPr/>
        </p:nvSpPr>
        <p:spPr>
          <a:xfrm>
            <a:off x="3846408" y="3111953"/>
            <a:ext cx="936475" cy="338554"/>
          </a:xfrm>
          <a:prstGeom prst="rect">
            <a:avLst/>
          </a:prstGeom>
          <a:solidFill>
            <a:srgbClr val="CBCBEF">
              <a:alpha val="6901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Alcohol</a:t>
            </a:r>
            <a:endParaRPr sz="16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59"/>
          <p:cNvSpPr txBox="1"/>
          <p:nvPr/>
        </p:nvSpPr>
        <p:spPr>
          <a:xfrm>
            <a:off x="1554756" y="2623143"/>
            <a:ext cx="809838" cy="584775"/>
          </a:xfrm>
          <a:prstGeom prst="rect">
            <a:avLst/>
          </a:prstGeom>
          <a:solidFill>
            <a:srgbClr val="CBCBEF">
              <a:alpha val="6901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Nido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Huevo</a:t>
            </a:r>
            <a:endParaRPr sz="16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0"/>
          <p:cNvSpPr/>
          <p:nvPr/>
        </p:nvSpPr>
        <p:spPr>
          <a:xfrm>
            <a:off x="0" y="-1"/>
            <a:ext cx="12192000" cy="6413053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EB6B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9" name="Google Shape;97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60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81" name="Google Shape;981;p60"/>
          <p:cNvSpPr/>
          <p:nvPr/>
        </p:nvSpPr>
        <p:spPr>
          <a:xfrm>
            <a:off x="716195" y="1146665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60"/>
          <p:cNvSpPr/>
          <p:nvPr/>
        </p:nvSpPr>
        <p:spPr>
          <a:xfrm>
            <a:off x="1009321" y="2414137"/>
            <a:ext cx="1377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Taxonomía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3" name="Google Shape;983;p60"/>
          <p:cNvSpPr/>
          <p:nvPr/>
        </p:nvSpPr>
        <p:spPr>
          <a:xfrm>
            <a:off x="1009320" y="2851776"/>
            <a:ext cx="1210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Geografía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60"/>
          <p:cNvSpPr/>
          <p:nvPr/>
        </p:nvSpPr>
        <p:spPr>
          <a:xfrm>
            <a:off x="1009319" y="4164634"/>
            <a:ext cx="37625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Otros datos respecto al especimen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5" name="Google Shape;985;p60"/>
          <p:cNvSpPr/>
          <p:nvPr/>
        </p:nvSpPr>
        <p:spPr>
          <a:xfrm>
            <a:off x="1009318" y="3726995"/>
            <a:ext cx="2937035" cy="30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Colector / Determinador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6" name="Google Shape;986;p60"/>
          <p:cNvSpPr/>
          <p:nvPr/>
        </p:nvSpPr>
        <p:spPr>
          <a:xfrm>
            <a:off x="1009319" y="5036046"/>
            <a:ext cx="26035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Otros datos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2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e.g.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préstamos)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7" name="Google Shape;987;p60"/>
          <p:cNvSpPr/>
          <p:nvPr/>
        </p:nvSpPr>
        <p:spPr>
          <a:xfrm>
            <a:off x="1009319" y="4600340"/>
            <a:ext cx="33265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Otros datos respecto al evento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8" name="Google Shape;988;p60"/>
          <p:cNvCxnSpPr/>
          <p:nvPr/>
        </p:nvCxnSpPr>
        <p:spPr>
          <a:xfrm>
            <a:off x="932366" y="1862506"/>
            <a:ext cx="0" cy="3542873"/>
          </a:xfrm>
          <a:prstGeom prst="straightConnector1">
            <a:avLst/>
          </a:prstGeom>
          <a:solidFill>
            <a:schemeClr val="folHlink">
              <a:alpha val="38823"/>
            </a:schemeClr>
          </a:solidFill>
          <a:ln w="38100" cap="flat" cmpd="sng">
            <a:solidFill>
              <a:srgbClr val="5958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9" name="Google Shape;989;p60"/>
          <p:cNvSpPr/>
          <p:nvPr/>
        </p:nvSpPr>
        <p:spPr>
          <a:xfrm>
            <a:off x="1009320" y="1975577"/>
            <a:ext cx="2080250" cy="4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Identificadores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0" name="Google Shape;990;p60"/>
          <p:cNvSpPr/>
          <p:nvPr/>
        </p:nvSpPr>
        <p:spPr>
          <a:xfrm>
            <a:off x="1009320" y="3287482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Fecha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1" name="Google Shape;991;p60" descr="Image result for many museum specimen labels"/>
          <p:cNvPicPr preferRelativeResize="0"/>
          <p:nvPr/>
        </p:nvPicPr>
        <p:blipFill rotWithShape="1">
          <a:blip r:embed="rId4">
            <a:alphaModFix/>
          </a:blip>
          <a:srcRect l="2716" t="1490" r="2815" b="2744"/>
          <a:stretch/>
        </p:blipFill>
        <p:spPr>
          <a:xfrm>
            <a:off x="5440512" y="1673279"/>
            <a:ext cx="5742165" cy="373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1"/>
          <p:cNvSpPr/>
          <p:nvPr/>
        </p:nvSpPr>
        <p:spPr>
          <a:xfrm>
            <a:off x="0" y="-1"/>
            <a:ext cx="4044326" cy="6413053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pic>
        <p:nvPicPr>
          <p:cNvPr id="998" name="Google Shape;99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1"/>
          <p:cNvSpPr txBox="1"/>
          <p:nvPr/>
        </p:nvSpPr>
        <p:spPr>
          <a:xfrm>
            <a:off x="0" y="5362984"/>
            <a:ext cx="40443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Consulta…</a:t>
            </a:r>
            <a:endParaRPr sz="4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00" name="Google Shape;1000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6621" y="1927585"/>
            <a:ext cx="2387379" cy="238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62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08" name="Google Shape;1008;p62"/>
          <p:cNvSpPr/>
          <p:nvPr/>
        </p:nvSpPr>
        <p:spPr>
          <a:xfrm>
            <a:off x="391197" y="1300706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9" name="Google Shape;1009;p62" descr="Image result for many museum specimen labels"/>
          <p:cNvPicPr preferRelativeResize="0"/>
          <p:nvPr/>
        </p:nvPicPr>
        <p:blipFill rotWithShape="1">
          <a:blip r:embed="rId4">
            <a:alphaModFix/>
          </a:blip>
          <a:srcRect l="2716" t="1490" r="2815" b="2744"/>
          <a:stretch/>
        </p:blipFill>
        <p:spPr>
          <a:xfrm>
            <a:off x="2883529" y="1769235"/>
            <a:ext cx="6846618" cy="413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2"/>
          <p:cNvSpPr/>
          <p:nvPr/>
        </p:nvSpPr>
        <p:spPr>
          <a:xfrm>
            <a:off x="9975447" y="1897694"/>
            <a:ext cx="18957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12167"/>
              </a:buClr>
              <a:buSzPts val="1800"/>
              <a:buFont typeface="Roboto"/>
              <a:buNone/>
            </a:pPr>
            <a:r>
              <a:rPr lang="en-US" sz="1800">
                <a:solidFill>
                  <a:srgbClr val="212167"/>
                </a:solidFill>
                <a:latin typeface="Roboto"/>
                <a:ea typeface="Roboto"/>
                <a:cs typeface="Roboto"/>
                <a:sym typeface="Roboto"/>
              </a:rPr>
              <a:t>Identificadores</a:t>
            </a:r>
            <a:endParaRPr sz="1800">
              <a:solidFill>
                <a:srgbClr val="21216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1" name="Google Shape;1011;p62"/>
          <p:cNvSpPr/>
          <p:nvPr/>
        </p:nvSpPr>
        <p:spPr>
          <a:xfrm>
            <a:off x="7677993" y="2047091"/>
            <a:ext cx="1807028" cy="4180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121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2" name="Google Shape;1012;p62"/>
          <p:cNvSpPr/>
          <p:nvPr/>
        </p:nvSpPr>
        <p:spPr>
          <a:xfrm>
            <a:off x="7558250" y="5123840"/>
            <a:ext cx="1807028" cy="4180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121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62"/>
          <p:cNvSpPr/>
          <p:nvPr/>
        </p:nvSpPr>
        <p:spPr>
          <a:xfrm>
            <a:off x="2926392" y="5541939"/>
            <a:ext cx="6803755" cy="4180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121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13500"/>
            <a:ext cx="12192000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63"/>
          <p:cNvSpPr txBox="1"/>
          <p:nvPr/>
        </p:nvSpPr>
        <p:spPr>
          <a:xfrm>
            <a:off x="6891866" y="80437"/>
            <a:ext cx="5621867" cy="72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Digitalización: </a:t>
            </a:r>
            <a:r>
              <a:rPr lang="en-US" sz="2400" b="1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Transcripción manual</a:t>
            </a:r>
            <a:endParaRPr sz="2400" b="1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21" name="Google Shape;1021;p63"/>
          <p:cNvSpPr/>
          <p:nvPr/>
        </p:nvSpPr>
        <p:spPr>
          <a:xfrm>
            <a:off x="391197" y="1300706"/>
            <a:ext cx="2373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63" descr="Image result for many museum specimen labels"/>
          <p:cNvPicPr preferRelativeResize="0"/>
          <p:nvPr/>
        </p:nvPicPr>
        <p:blipFill rotWithShape="1">
          <a:blip r:embed="rId4">
            <a:alphaModFix/>
          </a:blip>
          <a:srcRect l="2716" t="1490" r="2815" b="2744"/>
          <a:stretch/>
        </p:blipFill>
        <p:spPr>
          <a:xfrm>
            <a:off x="2936150" y="1756044"/>
            <a:ext cx="6846618" cy="413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3"/>
          <p:cNvSpPr/>
          <p:nvPr/>
        </p:nvSpPr>
        <p:spPr>
          <a:xfrm>
            <a:off x="2946738" y="2039525"/>
            <a:ext cx="4631859" cy="4180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3"/>
          <p:cNvSpPr/>
          <p:nvPr/>
        </p:nvSpPr>
        <p:spPr>
          <a:xfrm>
            <a:off x="9995794" y="1879242"/>
            <a:ext cx="1377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Taxonomía </a:t>
            </a:r>
            <a:endParaRPr sz="18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</Words>
  <Application>Microsoft Macintosh PowerPoint</Application>
  <PresentationFormat>Panorámica</PresentationFormat>
  <Paragraphs>350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Calibri</vt:lpstr>
      <vt:lpstr>Roboto Light</vt:lpstr>
      <vt:lpstr>Roboto</vt:lpstr>
      <vt:lpstr>Arial</vt:lpstr>
      <vt:lpstr>Roboto Condensed Light</vt:lpstr>
      <vt:lpstr>Roboto Thin</vt:lpstr>
      <vt:lpstr>Roboto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Flujo de Datos</vt:lpstr>
      <vt:lpstr>Presentación de PowerPoint</vt:lpstr>
      <vt:lpstr>Presentación de PowerPoint</vt:lpstr>
      <vt:lpstr>Presentación de PowerPoint</vt:lpstr>
      <vt:lpstr>Flujo de Datos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1</cp:revision>
  <dcterms:created xsi:type="dcterms:W3CDTF">2021-11-04T23:51:30Z</dcterms:created>
  <dcterms:modified xsi:type="dcterms:W3CDTF">2022-12-28T22:56:32Z</dcterms:modified>
</cp:coreProperties>
</file>